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64" r:id="rId1"/>
    <p:sldMasterId id="2147483789" r:id="rId2"/>
  </p:sldMasterIdLst>
  <p:notesMasterIdLst>
    <p:notesMasterId r:id="rId41"/>
  </p:notesMasterIdLst>
  <p:sldIdLst>
    <p:sldId id="283" r:id="rId3"/>
    <p:sldId id="391" r:id="rId4"/>
    <p:sldId id="428" r:id="rId5"/>
    <p:sldId id="429" r:id="rId6"/>
    <p:sldId id="451" r:id="rId7"/>
    <p:sldId id="458" r:id="rId8"/>
    <p:sldId id="452" r:id="rId9"/>
    <p:sldId id="394" r:id="rId10"/>
    <p:sldId id="454" r:id="rId11"/>
    <p:sldId id="399" r:id="rId12"/>
    <p:sldId id="401" r:id="rId13"/>
    <p:sldId id="430" r:id="rId14"/>
    <p:sldId id="408" r:id="rId15"/>
    <p:sldId id="409" r:id="rId16"/>
    <p:sldId id="419" r:id="rId17"/>
    <p:sldId id="420" r:id="rId18"/>
    <p:sldId id="457" r:id="rId19"/>
    <p:sldId id="450" r:id="rId20"/>
    <p:sldId id="453" r:id="rId21"/>
    <p:sldId id="455" r:id="rId22"/>
    <p:sldId id="459" r:id="rId23"/>
    <p:sldId id="436" r:id="rId24"/>
    <p:sldId id="434" r:id="rId25"/>
    <p:sldId id="435" r:id="rId26"/>
    <p:sldId id="437" r:id="rId27"/>
    <p:sldId id="438" r:id="rId28"/>
    <p:sldId id="439" r:id="rId29"/>
    <p:sldId id="440" r:id="rId30"/>
    <p:sldId id="441" r:id="rId31"/>
    <p:sldId id="442" r:id="rId32"/>
    <p:sldId id="443" r:id="rId33"/>
    <p:sldId id="444" r:id="rId34"/>
    <p:sldId id="445" r:id="rId35"/>
    <p:sldId id="446" r:id="rId36"/>
    <p:sldId id="447" r:id="rId37"/>
    <p:sldId id="425" r:id="rId38"/>
    <p:sldId id="456" r:id="rId39"/>
    <p:sldId id="426" r:id="rId40"/>
  </p:sldIdLst>
  <p:sldSz cx="9144000" cy="6858000" type="screen4x3"/>
  <p:notesSz cx="6794500" cy="99314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0" autoAdjust="0"/>
    <p:restoredTop sz="80612" autoAdjust="0"/>
  </p:normalViewPr>
  <p:slideViewPr>
    <p:cSldViewPr>
      <p:cViewPr varScale="1">
        <p:scale>
          <a:sx n="68" d="100"/>
          <a:sy n="68" d="100"/>
        </p:scale>
        <p:origin x="11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579" cy="49591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447" y="1"/>
            <a:ext cx="2944579" cy="49591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C25A0C9F-ECB9-4FC7-97F6-CAF34C64A56D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6125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46" y="4717745"/>
            <a:ext cx="5435010" cy="4468144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846"/>
            <a:ext cx="2944579" cy="49591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447" y="9433846"/>
            <a:ext cx="2944579" cy="49591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7FE987AD-814F-45E1-A4DF-7E74FD86DAB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56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4625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086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0534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284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5524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4265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6008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987AD-814F-45E1-A4DF-7E74FD86DAB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29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987AD-814F-45E1-A4DF-7E74FD86DAB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58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987AD-814F-45E1-A4DF-7E74FD86DAB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046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The offset probe OMT</a:t>
            </a:r>
            <a:endParaRPr lang="en-AU" b="1" baseline="0" dirty="0" smtClean="0"/>
          </a:p>
          <a:p>
            <a:pPr marL="540000" lvl="1" indent="-468000">
              <a:buFont typeface="Arial" pitchFamily="34" charset="0"/>
              <a:buChar char="•"/>
            </a:pPr>
            <a:r>
              <a:rPr lang="en-AU" b="0" baseline="0" dirty="0" smtClean="0"/>
              <a:t>To avoid the problems associated with the co-located probe design we have separated the probes in a offset probe design.</a:t>
            </a:r>
          </a:p>
          <a:p>
            <a:pPr marL="540000" lvl="1" indent="-468000">
              <a:buFont typeface="Arial" pitchFamily="34" charset="0"/>
              <a:buChar char="•"/>
            </a:pPr>
            <a:r>
              <a:rPr lang="en-AU" b="0" baseline="0" dirty="0" smtClean="0"/>
              <a:t>The image in the top right corner is of a narrowband offset probe OMT. These OMTs have been developed in the past however they have not been shown to exhibit the same frequency coverage as the co-located probe designs</a:t>
            </a:r>
          </a:p>
          <a:p>
            <a:pPr marL="540000" lvl="1" indent="-468000">
              <a:buFont typeface="Arial" pitchFamily="34" charset="0"/>
              <a:buChar char="•"/>
            </a:pPr>
            <a:r>
              <a:rPr lang="en-AU" b="0" baseline="0" dirty="0" smtClean="0"/>
              <a:t>The OMT considered here was designed in three separate sections, an input transition from circular to quad ridged waveguide, a ortho-mode junction which removes the A polarisation via a coaxial probe and a rear transition from double ridged waveguide to coax.</a:t>
            </a:r>
          </a:p>
          <a:p>
            <a:pPr marL="540000" lvl="1" indent="-468000">
              <a:buFont typeface="Arial" pitchFamily="34" charset="0"/>
              <a:buChar char="•"/>
            </a:pPr>
            <a:r>
              <a:rPr lang="en-AU" b="0" baseline="0" dirty="0" smtClean="0"/>
              <a:t>Because of the nature of quad ridged waveguide only in the input transition  must multiple propagating mode be considered.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987AD-814F-45E1-A4DF-7E74FD86DAB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11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The offset probe OMT</a:t>
            </a:r>
            <a:endParaRPr lang="en-AU" b="1" baseline="0" dirty="0" smtClean="0"/>
          </a:p>
          <a:p>
            <a:pPr marL="540000" lvl="1" indent="-468000">
              <a:buFont typeface="Arial" pitchFamily="34" charset="0"/>
              <a:buChar char="•"/>
            </a:pPr>
            <a:r>
              <a:rPr lang="en-AU" b="0" baseline="0" dirty="0" smtClean="0"/>
              <a:t>To avoid the problems associated with the co-located probe design we have separated the probes in a offset probe design.</a:t>
            </a:r>
          </a:p>
          <a:p>
            <a:pPr marL="540000" lvl="1" indent="-468000">
              <a:buFont typeface="Arial" pitchFamily="34" charset="0"/>
              <a:buChar char="•"/>
            </a:pPr>
            <a:r>
              <a:rPr lang="en-AU" b="0" baseline="0" dirty="0" smtClean="0"/>
              <a:t>The image in the top right corner is of a narrowband offset probe OMT. These OMTs have been developed in the past however they have not been shown to exhibit the same frequency coverage as the co-located probe designs</a:t>
            </a:r>
          </a:p>
          <a:p>
            <a:pPr marL="540000" lvl="1" indent="-468000">
              <a:buFont typeface="Arial" pitchFamily="34" charset="0"/>
              <a:buChar char="•"/>
            </a:pPr>
            <a:r>
              <a:rPr lang="en-AU" b="0" baseline="0" dirty="0" smtClean="0"/>
              <a:t>The OMT considered here was designed in three separate sections, an input transition from circular to quad ridged waveguide, a ortho-mode junction which removes the A polarisation via a coaxial probe and a rear transition from double ridged waveguide to coax.</a:t>
            </a:r>
          </a:p>
          <a:p>
            <a:pPr marL="540000" lvl="1" indent="-468000">
              <a:buFont typeface="Arial" pitchFamily="34" charset="0"/>
              <a:buChar char="•"/>
            </a:pPr>
            <a:r>
              <a:rPr lang="en-AU" b="0" baseline="0" dirty="0" smtClean="0"/>
              <a:t>Because of the nature of quad ridged waveguide only in the input transition  must multiple propagating mode be considered.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987AD-814F-45E1-A4DF-7E74FD86DAB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063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3081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2665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1053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03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7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30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400800"/>
            <a:ext cx="8229600" cy="3206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32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1" y="593367"/>
            <a:ext cx="8520599" cy="763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1" y="1536633"/>
            <a:ext cx="8520599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‹N›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662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1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9361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3231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3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638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46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31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9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79208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3231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68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140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5197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4407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04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400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400800"/>
            <a:ext cx="8229600" cy="3206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9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163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2400" cy="80317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7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615" y="514999"/>
            <a:ext cx="8229600" cy="68175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4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73116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97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592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977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324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8101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pic>
        <p:nvPicPr>
          <p:cNvPr id="2051" name="Picture 3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3150" y="12221"/>
            <a:ext cx="1641475" cy="3661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6376988"/>
            <a:ext cx="9144000" cy="481012"/>
          </a:xfrm>
          <a:prstGeom prst="rect">
            <a:avLst/>
          </a:prstGeom>
          <a:solidFill>
            <a:srgbClr val="00328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för att ändra format på bakgrundsrubriken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07504" y="267103"/>
            <a:ext cx="2971800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sv-SE" sz="1000" dirty="0">
                <a:solidFill>
                  <a:srgbClr val="FFFFFF"/>
                </a:solidFill>
                <a:latin typeface="Arial" charset="0"/>
              </a:rPr>
              <a:t>Chalmers University of Technology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7740352" y="6478994"/>
            <a:ext cx="13648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Miroslav </a:t>
            </a:r>
            <a:r>
              <a:rPr lang="en-US" sz="1200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Pantaleev</a:t>
            </a:r>
            <a:endParaRPr lang="en-US" sz="1200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5496" y="6386660"/>
            <a:ext cx="1646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ERATec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workshop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Florence, 5</a:t>
            </a:r>
            <a:r>
              <a:rPr lang="en-US" sz="1200" baseline="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– 7 October</a:t>
            </a:r>
            <a:endParaRPr lang="en-US" sz="1200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" name="Picture 5" descr="C:\Documents and Settings\Miroslav Pantaleev\My Documents\ONSALA\osoblack.gif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489742" y="7880"/>
            <a:ext cx="474746" cy="46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5925890" y="67509"/>
            <a:ext cx="24625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sv-SE" sz="14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Onsala Space Observatory</a:t>
            </a:r>
            <a:endParaRPr lang="sv-SE" sz="14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90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802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rgbClr val="072970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rgbClr val="072970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rgbClr val="072970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rgbClr val="072970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72970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72970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72970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72970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729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8101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latin typeface="Times" charset="0"/>
            </a:endParaRPr>
          </a:p>
        </p:txBody>
      </p:sp>
      <p:pic>
        <p:nvPicPr>
          <p:cNvPr id="2051" name="Picture 3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88" y="42863"/>
            <a:ext cx="16414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6376988"/>
            <a:ext cx="9144000" cy="481012"/>
          </a:xfrm>
          <a:prstGeom prst="rect">
            <a:avLst/>
          </a:prstGeom>
          <a:solidFill>
            <a:srgbClr val="00328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för att ändra format på bakgrundsrubriken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096000" y="76200"/>
            <a:ext cx="2971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sv-SE" sz="1400">
                <a:solidFill>
                  <a:srgbClr val="FFFFFF"/>
                </a:solidFill>
                <a:latin typeface="Arial" charset="0"/>
              </a:rPr>
              <a:t>Chalmers University of Technology</a:t>
            </a:r>
          </a:p>
        </p:txBody>
      </p:sp>
    </p:spTree>
    <p:extLst>
      <p:ext uri="{BB962C8B-B14F-4D97-AF65-F5344CB8AC3E}">
        <p14:creationId xmlns:p14="http://schemas.microsoft.com/office/powerpoint/2010/main" val="30242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rgbClr val="072970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rgbClr val="072970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rgbClr val="072970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rgbClr val="072970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72970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72970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72970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72970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729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7" Type="http://schemas.openxmlformats.org/officeDocument/2006/relationships/image" Target="../media/image1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iff"/><Relationship Id="rId5" Type="http://schemas.openxmlformats.org/officeDocument/2006/relationships/image" Target="../media/image4.png"/><Relationship Id="rId4" Type="http://schemas.openxmlformats.org/officeDocument/2006/relationships/image" Target="../media/image16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1323" y="1670943"/>
            <a:ext cx="7772400" cy="1470025"/>
          </a:xfrm>
        </p:spPr>
        <p:txBody>
          <a:bodyPr/>
          <a:lstStyle/>
          <a:p>
            <a:r>
              <a:rPr lang="en-US" b="1" dirty="0"/>
              <a:t>Plans for multi-frequency upgrades at OSO 20 m antenna</a:t>
            </a:r>
            <a:endParaRPr lang="en-US" sz="4000" b="1" i="1" dirty="0" smtClean="0"/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55576" y="3242841"/>
            <a:ext cx="7992888" cy="1903427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Dr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Miroslav </a:t>
            </a:r>
            <a:r>
              <a:rPr lang="en-US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Pantaleev</a:t>
            </a: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– Onsala Space Observatory</a:t>
            </a:r>
          </a:p>
          <a:p>
            <a:endParaRPr lang="en-US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Calibri" panose="020F0502020204030204" pitchFamily="34" charset="0"/>
              </a:rPr>
              <a:t>With inputs from:</a:t>
            </a:r>
          </a:p>
          <a:p>
            <a:r>
              <a:rPr lang="en-US" sz="2600" dirty="0" err="1" smtClean="0">
                <a:latin typeface="Calibri" panose="020F0502020204030204" pitchFamily="34" charset="0"/>
              </a:rPr>
              <a:t>Dr</a:t>
            </a:r>
            <a:r>
              <a:rPr lang="en-US" sz="2600" dirty="0" smtClean="0">
                <a:latin typeface="Calibri" panose="020F0502020204030204" pitchFamily="34" charset="0"/>
              </a:rPr>
              <a:t> </a:t>
            </a:r>
            <a:r>
              <a:rPr lang="en-US" sz="2600" dirty="0">
                <a:latin typeface="Calibri" panose="020F0502020204030204" pitchFamily="34" charset="0"/>
              </a:rPr>
              <a:t>Christophe </a:t>
            </a:r>
            <a:r>
              <a:rPr lang="en-US" sz="2600" dirty="0" err="1" smtClean="0">
                <a:latin typeface="Calibri" panose="020F0502020204030204" pitchFamily="34" charset="0"/>
              </a:rPr>
              <a:t>Granet</a:t>
            </a:r>
            <a:r>
              <a:rPr lang="en-US" sz="2600" dirty="0">
                <a:latin typeface="Calibri" panose="020F0502020204030204" pitchFamily="34" charset="0"/>
              </a:rPr>
              <a:t> </a:t>
            </a:r>
            <a:r>
              <a:rPr lang="en-US" sz="2600" dirty="0" smtClean="0">
                <a:latin typeface="Calibri" panose="020F0502020204030204" pitchFamily="34" charset="0"/>
              </a:rPr>
              <a:t>- </a:t>
            </a:r>
            <a:r>
              <a:rPr lang="en-US" sz="2600" dirty="0">
                <a:latin typeface="Calibri" panose="020F0502020204030204" pitchFamily="34" charset="0"/>
              </a:rPr>
              <a:t>Lyrebird Antenna Research Pty </a:t>
            </a:r>
            <a:r>
              <a:rPr lang="en-US" sz="2600" dirty="0" smtClean="0">
                <a:latin typeface="Calibri" panose="020F0502020204030204" pitchFamily="34" charset="0"/>
              </a:rPr>
              <a:t>Ltd</a:t>
            </a:r>
          </a:p>
          <a:p>
            <a:r>
              <a:rPr lang="en-US" sz="2600" dirty="0" err="1" smtClean="0">
                <a:latin typeface="Calibri" panose="020F0502020204030204" pitchFamily="34" charset="0"/>
              </a:rPr>
              <a:t>Dr</a:t>
            </a:r>
            <a:r>
              <a:rPr lang="en-US" sz="2600" dirty="0" smtClean="0">
                <a:latin typeface="Calibri" panose="020F0502020204030204" pitchFamily="34" charset="0"/>
              </a:rPr>
              <a:t> </a:t>
            </a:r>
            <a:r>
              <a:rPr lang="en-US" sz="2600" dirty="0">
                <a:latin typeface="Calibri" panose="020F0502020204030204" pitchFamily="34" charset="0"/>
              </a:rPr>
              <a:t>John S. </a:t>
            </a:r>
            <a:r>
              <a:rPr lang="en-US" sz="2600" dirty="0" err="1" smtClean="0">
                <a:latin typeface="Calibri" panose="020F0502020204030204" pitchFamily="34" charset="0"/>
              </a:rPr>
              <a:t>Kot</a:t>
            </a:r>
            <a:r>
              <a:rPr lang="en-US" sz="2600" dirty="0" smtClean="0">
                <a:latin typeface="Calibri" panose="020F0502020204030204" pitchFamily="34" charset="0"/>
              </a:rPr>
              <a:t> - Lyrebird </a:t>
            </a:r>
            <a:r>
              <a:rPr lang="en-US" sz="2600" dirty="0">
                <a:latin typeface="Calibri" panose="020F0502020204030204" pitchFamily="34" charset="0"/>
              </a:rPr>
              <a:t>Antenna Research Pty </a:t>
            </a:r>
            <a:r>
              <a:rPr lang="en-US" sz="2600" dirty="0" smtClean="0">
                <a:latin typeface="Calibri" panose="020F0502020204030204" pitchFamily="34" charset="0"/>
              </a:rPr>
              <a:t>Ltd</a:t>
            </a:r>
          </a:p>
          <a:p>
            <a:r>
              <a:rPr lang="en-US" sz="2600" dirty="0" err="1" smtClean="0">
                <a:latin typeface="Calibri" panose="020F0502020204030204" pitchFamily="34" charset="0"/>
              </a:rPr>
              <a:t>Dr</a:t>
            </a:r>
            <a:r>
              <a:rPr lang="en-US" sz="2600" dirty="0" smtClean="0">
                <a:latin typeface="Calibri" panose="020F0502020204030204" pitchFamily="34" charset="0"/>
              </a:rPr>
              <a:t> Mark </a:t>
            </a:r>
            <a:r>
              <a:rPr lang="en-US" sz="2600" dirty="0">
                <a:latin typeface="Calibri" panose="020F0502020204030204" pitchFamily="34" charset="0"/>
              </a:rPr>
              <a:t>Bowen - CSIRO Astronomy and Space Science</a:t>
            </a:r>
          </a:p>
          <a:p>
            <a:r>
              <a:rPr lang="en-US" sz="2600" dirty="0" smtClean="0">
                <a:latin typeface="Calibri" panose="020F0502020204030204" pitchFamily="34" charset="0"/>
              </a:rPr>
              <a:t>Alex </a:t>
            </a:r>
            <a:r>
              <a:rPr lang="en-US" sz="2600" dirty="0" err="1" smtClean="0">
                <a:latin typeface="Calibri" panose="020F0502020204030204" pitchFamily="34" charset="0"/>
              </a:rPr>
              <a:t>Dunnin</a:t>
            </a:r>
            <a:r>
              <a:rPr lang="en-US" sz="2600" dirty="0">
                <a:latin typeface="Calibri" panose="020F0502020204030204" pitchFamily="34" charset="0"/>
              </a:rPr>
              <a:t> - CSIRO Astronomy and Space Science</a:t>
            </a:r>
            <a:endParaRPr lang="en-US" sz="2600" dirty="0" smtClean="0">
              <a:latin typeface="Calibri" panose="020F0502020204030204" pitchFamily="34" charset="0"/>
            </a:endParaRPr>
          </a:p>
          <a:p>
            <a:endParaRPr lang="en-US" sz="2800" dirty="0" smtClean="0">
              <a:latin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</a:endParaRPr>
          </a:p>
          <a:p>
            <a:endParaRPr lang="en-US" sz="2800" dirty="0" smtClean="0"/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8" y="571480"/>
            <a:ext cx="990600" cy="987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101" name="Picture 5" descr="C:\Documents and Settings\Miroslav Pantaleev\My Documents\ONSALA\osoblack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571500"/>
            <a:ext cx="10128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 bwMode="auto">
          <a:xfrm flipV="1">
            <a:off x="179512" y="5362550"/>
            <a:ext cx="8765608" cy="2007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5418" y="5598904"/>
            <a:ext cx="645818" cy="6512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31996"/>
            <a:ext cx="2256128" cy="52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 smtClean="0"/>
              <a:t>Focal plane of the 20m</a:t>
            </a:r>
            <a:endParaRPr lang="sv-SE" sz="3600" dirty="0"/>
          </a:p>
        </p:txBody>
      </p:sp>
      <p:pic>
        <p:nvPicPr>
          <p:cNvPr id="5" name="Picture 2" descr="C:\Users\Miroslav Pantaleev\Documents\Dell_D820\ONSALA\PICTURES\Leif_20101012\DSCN0041.JPG"/>
          <p:cNvPicPr>
            <a:picLocks noChangeAspect="1" noChangeArrowheads="1"/>
          </p:cNvPicPr>
          <p:nvPr/>
        </p:nvPicPr>
        <p:blipFill rotWithShape="1">
          <a:blip r:embed="rId3" cstate="print"/>
          <a:srcRect t="8503" b="6156"/>
          <a:stretch/>
        </p:blipFill>
        <p:spPr bwMode="auto">
          <a:xfrm>
            <a:off x="179512" y="1359990"/>
            <a:ext cx="4248472" cy="4835203"/>
          </a:xfrm>
          <a:prstGeom prst="rect">
            <a:avLst/>
          </a:prstGeom>
          <a:noFill/>
        </p:spPr>
      </p:pic>
      <p:pic>
        <p:nvPicPr>
          <p:cNvPr id="6" name="Picture 3" descr="C:\Users\Miroslav Pantaleev\Documents\Dell_D820\ONSALA\PICTURES\Leif_20101012\DSCN0048.JPG"/>
          <p:cNvPicPr>
            <a:picLocks noChangeAspect="1" noChangeArrowheads="1"/>
          </p:cNvPicPr>
          <p:nvPr/>
        </p:nvPicPr>
        <p:blipFill rotWithShape="1">
          <a:blip r:embed="rId4" cstate="print"/>
          <a:srcRect t="7398" b="6614"/>
          <a:stretch/>
        </p:blipFill>
        <p:spPr bwMode="auto">
          <a:xfrm>
            <a:off x="4644008" y="1340768"/>
            <a:ext cx="4248471" cy="48718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5916" y="1512067"/>
            <a:ext cx="1512168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X-band horn</a:t>
            </a:r>
            <a:endParaRPr lang="sv-SE" dirty="0"/>
          </a:p>
        </p:txBody>
      </p:sp>
      <p:cxnSp>
        <p:nvCxnSpPr>
          <p:cNvPr id="7" name="Straight Arrow Connector 6"/>
          <p:cNvCxnSpPr>
            <a:stCxn id="3" idx="2"/>
          </p:cNvCxnSpPr>
          <p:nvPr/>
        </p:nvCxnSpPr>
        <p:spPr bwMode="auto">
          <a:xfrm>
            <a:off x="4572000" y="1881399"/>
            <a:ext cx="1080120" cy="75551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3887924" y="5867980"/>
            <a:ext cx="1512168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S-band horn</a:t>
            </a:r>
            <a:endParaRPr lang="sv-SE" dirty="0"/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 bwMode="auto">
          <a:xfrm flipV="1">
            <a:off x="4644008" y="4293096"/>
            <a:ext cx="1143126" cy="157488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>
            <a:stCxn id="8" idx="0"/>
          </p:cNvCxnSpPr>
          <p:nvPr/>
        </p:nvCxnSpPr>
        <p:spPr bwMode="auto">
          <a:xfrm flipH="1" flipV="1">
            <a:off x="1547664" y="4091307"/>
            <a:ext cx="3096344" cy="177667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34634" y="1142735"/>
            <a:ext cx="181708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S</a:t>
            </a:r>
            <a:r>
              <a:rPr lang="sv-SE" dirty="0" smtClean="0"/>
              <a:t>-band tertiary</a:t>
            </a:r>
            <a:endParaRPr lang="sv-SE" dirty="0"/>
          </a:p>
        </p:txBody>
      </p:sp>
      <p:cxnSp>
        <p:nvCxnSpPr>
          <p:cNvPr id="16" name="Straight Arrow Connector 15"/>
          <p:cNvCxnSpPr>
            <a:stCxn id="15" idx="2"/>
          </p:cNvCxnSpPr>
          <p:nvPr/>
        </p:nvCxnSpPr>
        <p:spPr bwMode="auto">
          <a:xfrm>
            <a:off x="1143177" y="1512067"/>
            <a:ext cx="314477" cy="8109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2987824" y="2062589"/>
            <a:ext cx="151216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X-band dichroic filter</a:t>
            </a:r>
            <a:endParaRPr lang="sv-SE" dirty="0"/>
          </a:p>
        </p:txBody>
      </p:sp>
      <p:cxnSp>
        <p:nvCxnSpPr>
          <p:cNvPr id="20" name="Straight Arrow Connector 19"/>
          <p:cNvCxnSpPr>
            <a:stCxn id="19" idx="1"/>
          </p:cNvCxnSpPr>
          <p:nvPr/>
        </p:nvCxnSpPr>
        <p:spPr bwMode="auto">
          <a:xfrm flipH="1">
            <a:off x="1772418" y="2385755"/>
            <a:ext cx="1215406" cy="76255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732240" y="5373216"/>
            <a:ext cx="129614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C</a:t>
            </a:r>
            <a:r>
              <a:rPr lang="sv-SE" dirty="0" smtClean="0"/>
              <a:t>-band test horn</a:t>
            </a:r>
            <a:endParaRPr lang="sv-SE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 flipV="1">
            <a:off x="7020272" y="4509120"/>
            <a:ext cx="432048" cy="8640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7207061" y="1412776"/>
            <a:ext cx="168541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18 – 50 GHz folding mirror</a:t>
            </a:r>
            <a:endParaRPr lang="sv-SE" dirty="0"/>
          </a:p>
        </p:txBody>
      </p:sp>
      <p:cxnSp>
        <p:nvCxnSpPr>
          <p:cNvPr id="28" name="Straight Arrow Connector 27"/>
          <p:cNvCxnSpPr>
            <a:stCxn id="27" idx="1"/>
          </p:cNvCxnSpPr>
          <p:nvPr/>
        </p:nvCxnSpPr>
        <p:spPr bwMode="auto">
          <a:xfrm flipH="1">
            <a:off x="6570222" y="1735942"/>
            <a:ext cx="636839" cy="5871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7207062" y="2256088"/>
            <a:ext cx="168541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18 – 50 GHz beam switch</a:t>
            </a:r>
            <a:endParaRPr lang="sv-SE" dirty="0"/>
          </a:p>
        </p:txBody>
      </p:sp>
      <p:cxnSp>
        <p:nvCxnSpPr>
          <p:cNvPr id="39" name="Straight Arrow Connector 38"/>
          <p:cNvCxnSpPr>
            <a:stCxn id="38" idx="2"/>
          </p:cNvCxnSpPr>
          <p:nvPr/>
        </p:nvCxnSpPr>
        <p:spPr bwMode="auto">
          <a:xfrm flipH="1">
            <a:off x="7956379" y="2902419"/>
            <a:ext cx="93392" cy="5497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7308304" y="3883573"/>
            <a:ext cx="1584175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68 – 116 GHz beam switch</a:t>
            </a:r>
            <a:endParaRPr lang="sv-SE" dirty="0"/>
          </a:p>
        </p:txBody>
      </p:sp>
      <p:cxnSp>
        <p:nvCxnSpPr>
          <p:cNvPr id="45" name="Straight Arrow Connector 44"/>
          <p:cNvCxnSpPr>
            <a:stCxn id="44" idx="1"/>
          </p:cNvCxnSpPr>
          <p:nvPr/>
        </p:nvCxnSpPr>
        <p:spPr bwMode="auto">
          <a:xfrm flipH="1" flipV="1">
            <a:off x="6543218" y="3573016"/>
            <a:ext cx="765086" cy="63372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9735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728588"/>
          </a:xfrm>
        </p:spPr>
        <p:txBody>
          <a:bodyPr/>
          <a:lstStyle/>
          <a:p>
            <a:r>
              <a:rPr lang="sv-SE" sz="3600" dirty="0" err="1" smtClean="0"/>
              <a:t>Current</a:t>
            </a:r>
            <a:r>
              <a:rPr lang="sv-SE" sz="3600" dirty="0" smtClean="0"/>
              <a:t> layout</a:t>
            </a:r>
            <a:endParaRPr lang="sv-S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3" y="1124744"/>
            <a:ext cx="931314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7984" y="4725144"/>
            <a:ext cx="151216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18 – 50 GHz</a:t>
            </a:r>
          </a:p>
          <a:p>
            <a:r>
              <a:rPr lang="sv-SE" dirty="0" smtClean="0"/>
              <a:t>Relay optics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7578959" y="4401978"/>
            <a:ext cx="1584175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68 – 116 GHz beam switch</a:t>
            </a: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7596336" y="5139625"/>
            <a:ext cx="1584175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68 – 116 GHz receiver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271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028051" cy="792088"/>
          </a:xfrm>
        </p:spPr>
        <p:txBody>
          <a:bodyPr>
            <a:normAutofit/>
          </a:bodyPr>
          <a:lstStyle/>
          <a:p>
            <a:r>
              <a:rPr lang="en-AU" altLang="sv-SE" sz="4000" dirty="0" smtClean="0"/>
              <a:t>S/C/X band feeds and front-end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09" y="1436426"/>
            <a:ext cx="9159109" cy="474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8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624136" y="476672"/>
            <a:ext cx="7772400" cy="725066"/>
          </a:xfrm>
        </p:spPr>
        <p:txBody>
          <a:bodyPr/>
          <a:lstStyle/>
          <a:p>
            <a:r>
              <a:rPr lang="en-AU" altLang="sv-SE" sz="3600" dirty="0" smtClean="0"/>
              <a:t>4 – 12.25 GHz Horn for OSO 20 m</a:t>
            </a:r>
          </a:p>
        </p:txBody>
      </p:sp>
      <p:pic>
        <p:nvPicPr>
          <p:cNvPr id="7172" name="Picture 2" descr="C:\Users\CGranet\Documents\Horns\Onsala_Telescope\Horn_4_12p25_GHz\Horn_12dB@7deg\optimize_SW_spline_profile_horn_initi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t="26918" r="7057" b="28362"/>
          <a:stretch>
            <a:fillRect/>
          </a:stretch>
        </p:blipFill>
        <p:spPr bwMode="auto">
          <a:xfrm>
            <a:off x="331788" y="1600101"/>
            <a:ext cx="6400800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 descr="C:\Users\CGranet\Documents\Horns\Onsala_Telescope\Horn_4_12p25_GHz\Analysis_Only\Analysis_8p21_8p93_GHz_Split_Horn\mode_matching_analysis_hor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 t="25684" r="8693" b="26990"/>
          <a:stretch>
            <a:fillRect/>
          </a:stretch>
        </p:blipFill>
        <p:spPr bwMode="auto">
          <a:xfrm>
            <a:off x="627063" y="4357588"/>
            <a:ext cx="4005262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3"/>
          <p:cNvSpPr txBox="1">
            <a:spLocks noChangeArrowheads="1"/>
          </p:cNvSpPr>
          <p:nvPr/>
        </p:nvSpPr>
        <p:spPr bwMode="auto">
          <a:xfrm>
            <a:off x="7080250" y="2665313"/>
            <a:ext cx="1647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sv-SE" dirty="0"/>
              <a:t>Full-Size Horn</a:t>
            </a:r>
          </a:p>
        </p:txBody>
      </p:sp>
      <p:sp>
        <p:nvSpPr>
          <p:cNvPr id="7175" name="TextBox 5"/>
          <p:cNvSpPr txBox="1">
            <a:spLocks noChangeArrowheads="1"/>
          </p:cNvSpPr>
          <p:nvPr/>
        </p:nvSpPr>
        <p:spPr bwMode="auto">
          <a:xfrm>
            <a:off x="4843462" y="4703663"/>
            <a:ext cx="36169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sv-SE" dirty="0"/>
              <a:t>Horn “split” at 816mm for </a:t>
            </a:r>
            <a:r>
              <a:rPr lang="en-AU" altLang="sv-SE" dirty="0" err="1" smtClean="0"/>
              <a:t>geoVLBI</a:t>
            </a:r>
            <a:r>
              <a:rPr lang="en-AU" altLang="sv-SE" dirty="0" smtClean="0"/>
              <a:t> (VGOS)  </a:t>
            </a:r>
            <a:r>
              <a:rPr lang="en-AU" altLang="sv-SE" dirty="0"/>
              <a:t>operations</a:t>
            </a:r>
          </a:p>
        </p:txBody>
      </p:sp>
      <p:sp>
        <p:nvSpPr>
          <p:cNvPr id="9" name="Bent-Up Arrow 8"/>
          <p:cNvSpPr/>
          <p:nvPr/>
        </p:nvSpPr>
        <p:spPr>
          <a:xfrm>
            <a:off x="2395538" y="3633688"/>
            <a:ext cx="850900" cy="73183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229330" y="1131383"/>
            <a:ext cx="8765608" cy="2007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" y="622310"/>
            <a:ext cx="2045777" cy="47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36579" y="6244738"/>
            <a:ext cx="502230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</a:rPr>
              <a:t>Dr</a:t>
            </a:r>
            <a:r>
              <a:rPr lang="en-US" sz="1600" dirty="0">
                <a:latin typeface="Calibri" panose="020F0502020204030204" pitchFamily="34" charset="0"/>
              </a:rPr>
              <a:t> Christophe </a:t>
            </a:r>
            <a:r>
              <a:rPr lang="en-US" sz="1600" dirty="0" err="1">
                <a:latin typeface="Calibri" panose="020F0502020204030204" pitchFamily="34" charset="0"/>
              </a:rPr>
              <a:t>Granet</a:t>
            </a:r>
            <a:r>
              <a:rPr lang="en-US" sz="1600" dirty="0">
                <a:latin typeface="Calibri" panose="020F0502020204030204" pitchFamily="34" charset="0"/>
              </a:rPr>
              <a:t> - Lyrebird Antenna Research Pty Ltd</a:t>
            </a:r>
          </a:p>
          <a:p>
            <a:r>
              <a:rPr lang="en-US" sz="1600" dirty="0" err="1">
                <a:latin typeface="Calibri" panose="020F0502020204030204" pitchFamily="34" charset="0"/>
              </a:rPr>
              <a:t>Dr</a:t>
            </a:r>
            <a:r>
              <a:rPr lang="en-US" sz="1600" dirty="0">
                <a:latin typeface="Calibri" panose="020F0502020204030204" pitchFamily="34" charset="0"/>
              </a:rPr>
              <a:t> John S. </a:t>
            </a:r>
            <a:r>
              <a:rPr lang="en-US" sz="1600" dirty="0" err="1">
                <a:latin typeface="Calibri" panose="020F0502020204030204" pitchFamily="34" charset="0"/>
              </a:rPr>
              <a:t>Kot</a:t>
            </a:r>
            <a:r>
              <a:rPr lang="en-US" sz="1600" dirty="0">
                <a:latin typeface="Calibri" panose="020F0502020204030204" pitchFamily="34" charset="0"/>
              </a:rPr>
              <a:t> - Lyrebird Antenna Research Pty Ltd</a:t>
            </a:r>
          </a:p>
        </p:txBody>
      </p:sp>
    </p:spTree>
    <p:extLst>
      <p:ext uri="{BB962C8B-B14F-4D97-AF65-F5344CB8AC3E}">
        <p14:creationId xmlns:p14="http://schemas.microsoft.com/office/powerpoint/2010/main" val="174984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371600" y="517475"/>
            <a:ext cx="7772400" cy="576064"/>
          </a:xfrm>
        </p:spPr>
        <p:txBody>
          <a:bodyPr/>
          <a:lstStyle/>
          <a:p>
            <a:r>
              <a:rPr lang="en-AU" altLang="sv-SE" sz="3600" dirty="0" smtClean="0"/>
              <a:t>Design of the 4 – 12.25 GHz</a:t>
            </a:r>
          </a:p>
        </p:txBody>
      </p:sp>
      <p:pic>
        <p:nvPicPr>
          <p:cNvPr id="8195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0528" y="1484785"/>
            <a:ext cx="5040560" cy="3782046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3"/>
          <a:stretch/>
        </p:blipFill>
        <p:spPr bwMode="auto">
          <a:xfrm>
            <a:off x="4591392" y="1484785"/>
            <a:ext cx="4600054" cy="36884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229330" y="1131383"/>
            <a:ext cx="8765608" cy="2007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" y="622310"/>
            <a:ext cx="2045777" cy="47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136579" y="6300609"/>
            <a:ext cx="502230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</a:rPr>
              <a:t>Dr</a:t>
            </a:r>
            <a:r>
              <a:rPr lang="en-US" sz="1600" dirty="0">
                <a:latin typeface="Calibri" panose="020F0502020204030204" pitchFamily="34" charset="0"/>
              </a:rPr>
              <a:t> Christophe </a:t>
            </a:r>
            <a:r>
              <a:rPr lang="en-US" sz="1600" dirty="0" err="1">
                <a:latin typeface="Calibri" panose="020F0502020204030204" pitchFamily="34" charset="0"/>
              </a:rPr>
              <a:t>Granet</a:t>
            </a:r>
            <a:r>
              <a:rPr lang="en-US" sz="1600" dirty="0">
                <a:latin typeface="Calibri" panose="020F0502020204030204" pitchFamily="34" charset="0"/>
              </a:rPr>
              <a:t> - Lyrebird Antenna Research Pty Ltd</a:t>
            </a:r>
          </a:p>
          <a:p>
            <a:r>
              <a:rPr lang="en-US" sz="1600" dirty="0" err="1">
                <a:latin typeface="Calibri" panose="020F0502020204030204" pitchFamily="34" charset="0"/>
              </a:rPr>
              <a:t>Dr</a:t>
            </a:r>
            <a:r>
              <a:rPr lang="en-US" sz="1600" dirty="0">
                <a:latin typeface="Calibri" panose="020F0502020204030204" pitchFamily="34" charset="0"/>
              </a:rPr>
              <a:t> John S. </a:t>
            </a:r>
            <a:r>
              <a:rPr lang="en-US" sz="1600" dirty="0" err="1">
                <a:latin typeface="Calibri" panose="020F0502020204030204" pitchFamily="34" charset="0"/>
              </a:rPr>
              <a:t>Kot</a:t>
            </a:r>
            <a:r>
              <a:rPr lang="en-US" sz="1600" dirty="0">
                <a:latin typeface="Calibri" panose="020F0502020204030204" pitchFamily="34" charset="0"/>
              </a:rPr>
              <a:t> - Lyrebird Antenna Research Pty Ltd</a:t>
            </a:r>
          </a:p>
        </p:txBody>
      </p:sp>
    </p:spTree>
    <p:extLst>
      <p:ext uri="{BB962C8B-B14F-4D97-AF65-F5344CB8AC3E}">
        <p14:creationId xmlns:p14="http://schemas.microsoft.com/office/powerpoint/2010/main" val="197182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278688" cy="864096"/>
          </a:xfrm>
        </p:spPr>
        <p:txBody>
          <a:bodyPr/>
          <a:lstStyle/>
          <a:p>
            <a:r>
              <a:rPr lang="sv-SE" sz="3600" dirty="0" err="1" smtClean="0"/>
              <a:t>Feed</a:t>
            </a:r>
            <a:r>
              <a:rPr lang="sv-SE" sz="3600" dirty="0" smtClean="0"/>
              <a:t> - </a:t>
            </a:r>
            <a:r>
              <a:rPr lang="sv-SE" sz="3600" dirty="0" err="1" smtClean="0"/>
              <a:t>Reflector</a:t>
            </a:r>
            <a:r>
              <a:rPr lang="sv-SE" sz="3600" dirty="0" smtClean="0"/>
              <a:t> system simulations </a:t>
            </a:r>
            <a:r>
              <a:rPr lang="sv-SE" sz="3600" dirty="0" err="1" smtClean="0"/>
              <a:t>preliminary</a:t>
            </a:r>
            <a:r>
              <a:rPr lang="sv-SE" sz="3600" dirty="0" smtClean="0"/>
              <a:t> </a:t>
            </a:r>
            <a:r>
              <a:rPr lang="sv-SE" sz="3600" dirty="0" err="1" smtClean="0"/>
              <a:t>results</a:t>
            </a:r>
            <a:endParaRPr lang="sv-SE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66" r="53926"/>
          <a:stretch/>
        </p:blipFill>
        <p:spPr>
          <a:xfrm>
            <a:off x="4553561" y="2282086"/>
            <a:ext cx="4398764" cy="31488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7" t="53498"/>
          <a:stretch/>
        </p:blipFill>
        <p:spPr>
          <a:xfrm>
            <a:off x="99322" y="2346945"/>
            <a:ext cx="4427984" cy="30191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36579" y="6244738"/>
            <a:ext cx="502230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</a:rPr>
              <a:t>Dr</a:t>
            </a:r>
            <a:r>
              <a:rPr lang="en-US" sz="1600" dirty="0">
                <a:latin typeface="Calibri" panose="020F0502020204030204" pitchFamily="34" charset="0"/>
              </a:rPr>
              <a:t> Christophe </a:t>
            </a:r>
            <a:r>
              <a:rPr lang="en-US" sz="1600" dirty="0" err="1">
                <a:latin typeface="Calibri" panose="020F0502020204030204" pitchFamily="34" charset="0"/>
              </a:rPr>
              <a:t>Granet</a:t>
            </a:r>
            <a:r>
              <a:rPr lang="en-US" sz="1600" dirty="0">
                <a:latin typeface="Calibri" panose="020F0502020204030204" pitchFamily="34" charset="0"/>
              </a:rPr>
              <a:t> - Lyrebird Antenna Research Pty Ltd</a:t>
            </a:r>
          </a:p>
          <a:p>
            <a:r>
              <a:rPr lang="en-US" sz="1600" dirty="0" err="1">
                <a:latin typeface="Calibri" panose="020F0502020204030204" pitchFamily="34" charset="0"/>
              </a:rPr>
              <a:t>Dr</a:t>
            </a:r>
            <a:r>
              <a:rPr lang="en-US" sz="1600" dirty="0">
                <a:latin typeface="Calibri" panose="020F0502020204030204" pitchFamily="34" charset="0"/>
              </a:rPr>
              <a:t> John S. </a:t>
            </a:r>
            <a:r>
              <a:rPr lang="en-US" sz="1600" dirty="0" err="1">
                <a:latin typeface="Calibri" panose="020F0502020204030204" pitchFamily="34" charset="0"/>
              </a:rPr>
              <a:t>Kot</a:t>
            </a:r>
            <a:r>
              <a:rPr lang="en-US" sz="1600" dirty="0">
                <a:latin typeface="Calibri" panose="020F0502020204030204" pitchFamily="34" charset="0"/>
              </a:rPr>
              <a:t> - Lyrebird Antenna Research Pty Ltd</a:t>
            </a:r>
          </a:p>
        </p:txBody>
      </p:sp>
    </p:spTree>
    <p:extLst>
      <p:ext uri="{BB962C8B-B14F-4D97-AF65-F5344CB8AC3E}">
        <p14:creationId xmlns:p14="http://schemas.microsoft.com/office/powerpoint/2010/main" val="266696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ontent Placeholder 7" descr="returnloss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128" y="1124745"/>
            <a:ext cx="3211358" cy="2952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22538" y="387617"/>
            <a:ext cx="7772400" cy="936104"/>
          </a:xfrm>
        </p:spPr>
        <p:txBody>
          <a:bodyPr/>
          <a:lstStyle/>
          <a:p>
            <a:pPr algn="r"/>
            <a:r>
              <a:rPr lang="en-AU" sz="3600" dirty="0"/>
              <a:t>The Offset Probe </a:t>
            </a:r>
            <a:r>
              <a:rPr lang="en-AU" sz="3600" dirty="0" smtClean="0"/>
              <a:t>OMT Design</a:t>
            </a:r>
            <a:endParaRPr lang="en-AU" altLang="sv-SE" sz="3600" dirty="0" smtClean="0"/>
          </a:p>
        </p:txBody>
      </p:sp>
      <p:pic>
        <p:nvPicPr>
          <p:cNvPr id="18" name="Picture 17" descr="OMTcutaway3.tif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556792"/>
            <a:ext cx="6064085" cy="4389791"/>
          </a:xfrm>
          <a:prstGeom prst="rect">
            <a:avLst/>
          </a:prstGeom>
        </p:spPr>
      </p:pic>
      <p:sp>
        <p:nvSpPr>
          <p:cNvPr id="22" name="Line Callout 1 21"/>
          <p:cNvSpPr/>
          <p:nvPr/>
        </p:nvSpPr>
        <p:spPr>
          <a:xfrm>
            <a:off x="6860649" y="2726572"/>
            <a:ext cx="1800200" cy="576064"/>
          </a:xfrm>
          <a:prstGeom prst="borderCallout1">
            <a:avLst>
              <a:gd name="adj1" fmla="val 100553"/>
              <a:gd name="adj2" fmla="val 46225"/>
              <a:gd name="adj3" fmla="val 214226"/>
              <a:gd name="adj4" fmla="val -1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Transition from circular to quad ridged waveguide</a:t>
            </a:r>
            <a:endParaRPr lang="en-AU" sz="1200" dirty="0"/>
          </a:p>
        </p:txBody>
      </p:sp>
      <p:sp>
        <p:nvSpPr>
          <p:cNvPr id="24" name="Line Callout 1 23"/>
          <p:cNvSpPr/>
          <p:nvPr/>
        </p:nvSpPr>
        <p:spPr>
          <a:xfrm>
            <a:off x="3696005" y="1243853"/>
            <a:ext cx="2017314" cy="576064"/>
          </a:xfrm>
          <a:prstGeom prst="borderCallout1">
            <a:avLst>
              <a:gd name="adj1" fmla="val 104266"/>
              <a:gd name="adj2" fmla="val 48857"/>
              <a:gd name="adj3" fmla="val 237909"/>
              <a:gd name="adj4" fmla="val 9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Rear Transition from double ridged waveguide to coax</a:t>
            </a:r>
            <a:endParaRPr lang="en-AU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53" y="555723"/>
            <a:ext cx="564239" cy="569021"/>
          </a:xfrm>
          <a:prstGeom prst="rect">
            <a:avLst/>
          </a:prstGeom>
        </p:spPr>
      </p:pic>
      <p:pic>
        <p:nvPicPr>
          <p:cNvPr id="13" name="Content Placeholder 9" descr="insertionloss2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29330" y="4077073"/>
            <a:ext cx="2998944" cy="27570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9" name="Content Placeholder 5" descr="OMT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rcRect l="9688" t="2653" r="6347" b="12460"/>
          <a:stretch>
            <a:fillRect/>
          </a:stretch>
        </p:blipFill>
        <p:spPr>
          <a:xfrm>
            <a:off x="3327570" y="4418652"/>
            <a:ext cx="3064923" cy="1886107"/>
          </a:xfrm>
        </p:spPr>
      </p:pic>
      <p:sp>
        <p:nvSpPr>
          <p:cNvPr id="23" name="Line Callout 1 22"/>
          <p:cNvSpPr/>
          <p:nvPr/>
        </p:nvSpPr>
        <p:spPr>
          <a:xfrm>
            <a:off x="5839142" y="1772816"/>
            <a:ext cx="1584176" cy="504056"/>
          </a:xfrm>
          <a:prstGeom prst="borderCallout1">
            <a:avLst>
              <a:gd name="adj1" fmla="val 108247"/>
              <a:gd name="adj2" fmla="val 20849"/>
              <a:gd name="adj3" fmla="val 214597"/>
              <a:gd name="adj4" fmla="val -935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Polarisation separating junction</a:t>
            </a:r>
            <a:endParaRPr lang="en-AU" sz="1200" dirty="0"/>
          </a:p>
        </p:txBody>
      </p:sp>
      <p:sp>
        <p:nvSpPr>
          <p:cNvPr id="2" name="Rectangle 1"/>
          <p:cNvSpPr/>
          <p:nvPr/>
        </p:nvSpPr>
        <p:spPr>
          <a:xfrm>
            <a:off x="3718292" y="6147970"/>
            <a:ext cx="531033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</a:rPr>
              <a:t>Dr</a:t>
            </a:r>
            <a:r>
              <a:rPr lang="en-US" dirty="0">
                <a:latin typeface="Calibri" panose="020F0502020204030204" pitchFamily="34" charset="0"/>
              </a:rPr>
              <a:t> Mark Bowen - CSIRO Astronomy and Space Science</a:t>
            </a:r>
          </a:p>
          <a:p>
            <a:r>
              <a:rPr lang="en-US" dirty="0">
                <a:latin typeface="Calibri" panose="020F0502020204030204" pitchFamily="34" charset="0"/>
              </a:rPr>
              <a:t>Alex </a:t>
            </a:r>
            <a:r>
              <a:rPr lang="en-US" dirty="0" err="1">
                <a:latin typeface="Calibri" panose="020F0502020204030204" pitchFamily="34" charset="0"/>
              </a:rPr>
              <a:t>Dunnin</a:t>
            </a:r>
            <a:r>
              <a:rPr lang="en-US" dirty="0">
                <a:latin typeface="Calibri" panose="020F0502020204030204" pitchFamily="34" charset="0"/>
              </a:rPr>
              <a:t> - CSIRO Astronomy and Space Science</a:t>
            </a:r>
          </a:p>
        </p:txBody>
      </p:sp>
    </p:spTree>
    <p:extLst>
      <p:ext uri="{BB962C8B-B14F-4D97-AF65-F5344CB8AC3E}">
        <p14:creationId xmlns:p14="http://schemas.microsoft.com/office/powerpoint/2010/main" val="291403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22538" y="387617"/>
            <a:ext cx="7772400" cy="936104"/>
          </a:xfrm>
        </p:spPr>
        <p:txBody>
          <a:bodyPr/>
          <a:lstStyle/>
          <a:p>
            <a:pPr algn="r"/>
            <a:r>
              <a:rPr lang="en-AU" sz="3600" dirty="0" smtClean="0"/>
              <a:t>LNA from Low Noise Factory</a:t>
            </a:r>
            <a:endParaRPr lang="en-AU" altLang="sv-SE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45463"/>
            <a:ext cx="5586760" cy="4849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630" y="1555503"/>
            <a:ext cx="337185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5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278688" cy="720080"/>
          </a:xfrm>
        </p:spPr>
        <p:txBody>
          <a:bodyPr/>
          <a:lstStyle/>
          <a:p>
            <a:r>
              <a:rPr lang="sv-SE" sz="3600" dirty="0" err="1" smtClean="0"/>
              <a:t>Feed</a:t>
            </a:r>
            <a:r>
              <a:rPr lang="sv-SE" sz="3600" dirty="0" smtClean="0"/>
              <a:t>-receiver integration – </a:t>
            </a:r>
            <a:r>
              <a:rPr lang="sv-SE" sz="3600" dirty="0" err="1" smtClean="0"/>
              <a:t>side</a:t>
            </a:r>
            <a:r>
              <a:rPr lang="sv-SE" sz="3600" dirty="0" smtClean="0"/>
              <a:t> </a:t>
            </a:r>
            <a:r>
              <a:rPr lang="sv-SE" sz="3600" dirty="0" err="1" smtClean="0"/>
              <a:t>view</a:t>
            </a:r>
            <a:endParaRPr lang="sv-SE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7" y="1183083"/>
            <a:ext cx="9003633" cy="570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264" y="1183082"/>
            <a:ext cx="5317039" cy="567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2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56992"/>
            <a:ext cx="7772400" cy="1872208"/>
          </a:xfrm>
        </p:spPr>
        <p:txBody>
          <a:bodyPr/>
          <a:lstStyle/>
          <a:p>
            <a:r>
              <a:rPr lang="en-US" dirty="0"/>
              <a:t>Pre-study for upgrade of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OSO 20m for K/Q/W </a:t>
            </a:r>
            <a:r>
              <a:rPr lang="en-US" dirty="0"/>
              <a:t>band </a:t>
            </a:r>
            <a:r>
              <a:rPr lang="en-US" dirty="0" err="1" smtClean="0"/>
              <a:t>competability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263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Outline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992888" cy="4611216"/>
          </a:xfrm>
        </p:spPr>
        <p:txBody>
          <a:bodyPr/>
          <a:lstStyle/>
          <a:p>
            <a:r>
              <a:rPr lang="en-US" sz="3000" dirty="0" smtClean="0"/>
              <a:t>Motivation, challenges and design alternatives</a:t>
            </a:r>
          </a:p>
          <a:p>
            <a:r>
              <a:rPr lang="en-US" sz="3000" dirty="0" smtClean="0"/>
              <a:t>3:1 S/C/X band front-end for OSO 20 m</a:t>
            </a:r>
          </a:p>
          <a:p>
            <a:r>
              <a:rPr lang="en-US" sz="3000" dirty="0" smtClean="0"/>
              <a:t>Pre-study for upgrade of the OSO 18 – 50 GHz receiver to K/Q/W band receiver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54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526345"/>
          </a:xfrm>
        </p:spPr>
        <p:txBody>
          <a:bodyPr/>
          <a:lstStyle/>
          <a:p>
            <a:r>
              <a:rPr lang="sv-SE" dirty="0" smtClean="0"/>
              <a:t>Design altenatives</a:t>
            </a:r>
            <a:endParaRPr lang="sv-SE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04" y="4869160"/>
            <a:ext cx="9036496" cy="1512168"/>
          </a:xfrm>
        </p:spPr>
        <p:txBody>
          <a:bodyPr/>
          <a:lstStyle/>
          <a:p>
            <a:r>
              <a:rPr lang="en-US" sz="2000" dirty="0" smtClean="0"/>
              <a:t>Triple band layout with dichroic filters – not applicable due to volume envelope</a:t>
            </a:r>
          </a:p>
          <a:p>
            <a:r>
              <a:rPr lang="en-US" sz="2000" dirty="0" smtClean="0"/>
              <a:t>Dual Band with dichroic filters </a:t>
            </a:r>
          </a:p>
          <a:p>
            <a:r>
              <a:rPr lang="en-US" sz="2000" dirty="0" smtClean="0"/>
              <a:t>Dual band layout: wide band feed and single band feed with dichroic filter</a:t>
            </a:r>
          </a:p>
          <a:p>
            <a:r>
              <a:rPr lang="en-US" sz="2000" dirty="0" smtClean="0"/>
              <a:t>Triple band feed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052736"/>
            <a:ext cx="5363902" cy="383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476671"/>
            <a:ext cx="9144000" cy="928449"/>
          </a:xfrm>
        </p:spPr>
        <p:txBody>
          <a:bodyPr/>
          <a:lstStyle/>
          <a:p>
            <a:r>
              <a:rPr lang="en-US" sz="3400" dirty="0" smtClean="0"/>
              <a:t>Dual band with </a:t>
            </a:r>
            <a:r>
              <a:rPr lang="en-US" sz="3400" dirty="0"/>
              <a:t>dichroic </a:t>
            </a:r>
            <a:r>
              <a:rPr lang="en-US" sz="3400" dirty="0" smtClean="0"/>
              <a:t>filter </a:t>
            </a:r>
            <a:br>
              <a:rPr lang="en-US" sz="3400" dirty="0" smtClean="0"/>
            </a:br>
            <a:r>
              <a:rPr lang="en-US" sz="3400" dirty="0" smtClean="0"/>
              <a:t>and existing receivers</a:t>
            </a:r>
            <a:endParaRPr lang="sv-SE" sz="3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484784"/>
            <a:ext cx="6650320" cy="47580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 rot="20595670">
            <a:off x="4772004" y="4082626"/>
            <a:ext cx="864096" cy="64807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4067944" y="4221088"/>
            <a:ext cx="360040" cy="576064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8" name="Straight Arrow Connector 7"/>
          <p:cNvCxnSpPr>
            <a:endCxn id="4" idx="2"/>
          </p:cNvCxnSpPr>
          <p:nvPr/>
        </p:nvCxnSpPr>
        <p:spPr bwMode="auto">
          <a:xfrm>
            <a:off x="2195736" y="2348880"/>
            <a:ext cx="1872208" cy="21602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547664" y="1979548"/>
            <a:ext cx="1018227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Dichroic</a:t>
            </a:r>
            <a:endParaRPr lang="sv-SE" dirty="0"/>
          </a:p>
        </p:txBody>
      </p:sp>
      <p:cxnSp>
        <p:nvCxnSpPr>
          <p:cNvPr id="13" name="Straight Arrow Connector 12"/>
          <p:cNvCxnSpPr>
            <a:stCxn id="14" idx="0"/>
          </p:cNvCxnSpPr>
          <p:nvPr/>
        </p:nvCxnSpPr>
        <p:spPr bwMode="auto">
          <a:xfrm flipH="1" flipV="1">
            <a:off x="5364088" y="4711265"/>
            <a:ext cx="734551" cy="9083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788024" y="5619579"/>
            <a:ext cx="262123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Relay optics for 86 GHz</a:t>
            </a:r>
            <a:endParaRPr lang="sv-SE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4211960" y="4221088"/>
            <a:ext cx="1152128" cy="28803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3971946" y="3592390"/>
            <a:ext cx="296416" cy="77271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4211960" y="3429001"/>
            <a:ext cx="2232248" cy="4672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6444208" y="3219767"/>
            <a:ext cx="2198038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22 or 43 GHz beam</a:t>
            </a:r>
            <a:endParaRPr lang="sv-SE" dirty="0"/>
          </a:p>
        </p:txBody>
      </p:sp>
      <p:cxnSp>
        <p:nvCxnSpPr>
          <p:cNvPr id="25" name="Straight Arrow Connector 24"/>
          <p:cNvCxnSpPr>
            <a:stCxn id="26" idx="1"/>
          </p:cNvCxnSpPr>
          <p:nvPr/>
        </p:nvCxnSpPr>
        <p:spPr bwMode="auto">
          <a:xfrm flipH="1" flipV="1">
            <a:off x="5004048" y="4434805"/>
            <a:ext cx="1848251" cy="15397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852299" y="4404117"/>
            <a:ext cx="1608133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86 GHz beam</a:t>
            </a:r>
            <a:endParaRPr lang="sv-SE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4268362" y="3219768"/>
            <a:ext cx="1239742" cy="1120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737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14" grpId="0" animBg="1"/>
      <p:bldP spid="24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864096"/>
          </a:xfrm>
        </p:spPr>
        <p:txBody>
          <a:bodyPr/>
          <a:lstStyle/>
          <a:p>
            <a:r>
              <a:rPr lang="en" dirty="0" smtClean="0"/>
              <a:t>Wide-Band </a:t>
            </a:r>
            <a:r>
              <a:rPr lang="en" dirty="0"/>
              <a:t>Feeds (22/43 GHz or 43/86 GHz)</a:t>
            </a:r>
            <a:endParaRPr lang="sv-SE" sz="36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968552"/>
          </a:xfrm>
        </p:spPr>
        <p:txBody>
          <a:bodyPr/>
          <a:lstStyle/>
          <a:p>
            <a:pPr marL="457200" lvl="0" indent="-228600">
              <a:spcBef>
                <a:spcPts val="0"/>
              </a:spcBef>
            </a:pPr>
            <a:r>
              <a:rPr lang="en" sz="2400" dirty="0"/>
              <a:t>22/43 GHz Feed: 20-45 GHz (2.25:1 bandwidth) can be designed and the signal extracted through a suitably designed wide-band OMT.</a:t>
            </a:r>
          </a:p>
          <a:p>
            <a:pPr marL="457200" lvl="0" indent="-228600">
              <a:spcBef>
                <a:spcPts val="0"/>
              </a:spcBef>
            </a:pPr>
            <a:r>
              <a:rPr lang="en" sz="2400" dirty="0"/>
              <a:t>43/86 GHz Feed: 41-88 GHz (2.15:1 bandwidth) can be designed and the signal extracted through a suitably designed wide-band OMT</a:t>
            </a:r>
          </a:p>
          <a:p>
            <a:pPr marL="457200" lvl="0" indent="-228600">
              <a:spcBef>
                <a:spcPts val="0"/>
              </a:spcBef>
            </a:pPr>
            <a:r>
              <a:rPr lang="en" sz="2400" b="1" dirty="0"/>
              <a:t>Pros</a:t>
            </a:r>
            <a:r>
              <a:rPr lang="en" sz="2400" dirty="0"/>
              <a:t>: Using a single-band feed and a dual-band feed would reduce the number of receivers needed and extra dichroic/reflector required.</a:t>
            </a:r>
          </a:p>
          <a:p>
            <a:pPr marL="457200" lvl="0" indent="-228600">
              <a:spcBef>
                <a:spcPts val="0"/>
              </a:spcBef>
            </a:pPr>
            <a:r>
              <a:rPr lang="en" sz="2400" b="1" dirty="0"/>
              <a:t>Cons</a:t>
            </a:r>
            <a:r>
              <a:rPr lang="en" sz="2400" dirty="0"/>
              <a:t>: Still issues with loss, space and complexity of design of the extra dichroic/reflector required.</a:t>
            </a:r>
          </a:p>
          <a:p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330633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78688" cy="864096"/>
          </a:xfrm>
        </p:spPr>
        <p:txBody>
          <a:bodyPr/>
          <a:lstStyle/>
          <a:p>
            <a:r>
              <a:rPr lang="en-US" dirty="0"/>
              <a:t>LNAs available from LNF – coaxial RT</a:t>
            </a:r>
            <a:endParaRPr lang="sv-SE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16832"/>
            <a:ext cx="2196383" cy="148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09" y="1307246"/>
            <a:ext cx="4513099" cy="297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79649"/>
            <a:ext cx="4295442" cy="259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908" y="3573016"/>
            <a:ext cx="344217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72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512" y="1090759"/>
            <a:ext cx="8640960" cy="1272278"/>
          </a:xfrm>
        </p:spPr>
        <p:txBody>
          <a:bodyPr/>
          <a:lstStyle/>
          <a:p>
            <a:r>
              <a:rPr lang="sv-SE" dirty="0" smtClean="0"/>
              <a:t>Can we design feed </a:t>
            </a:r>
            <a:r>
              <a:rPr lang="en-US" dirty="0"/>
              <a:t>working simultaneously at 22 GHz, 43 GHz and 86 GHz?</a:t>
            </a:r>
            <a:endParaRPr lang="sv-SE" sz="36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5536" y="2818951"/>
            <a:ext cx="8239817" cy="3562377"/>
          </a:xfrm>
        </p:spPr>
        <p:txBody>
          <a:bodyPr/>
          <a:lstStyle/>
          <a:p>
            <a:r>
              <a:rPr lang="en-US" sz="2100" dirty="0" smtClean="0"/>
              <a:t>Pre-study project with Lyrebird Antenna Research</a:t>
            </a:r>
          </a:p>
          <a:p>
            <a:r>
              <a:rPr lang="en-US" sz="2100" dirty="0" smtClean="0"/>
              <a:t>Can </a:t>
            </a:r>
            <a:r>
              <a:rPr lang="en-US" sz="2100" dirty="0"/>
              <a:t>a 4 GHz bandwidth be used around these </a:t>
            </a:r>
            <a:r>
              <a:rPr lang="en-US" sz="2100" dirty="0" err="1"/>
              <a:t>centre</a:t>
            </a:r>
            <a:r>
              <a:rPr lang="en-US" sz="2100" dirty="0"/>
              <a:t> frequencies?</a:t>
            </a:r>
            <a:br>
              <a:rPr lang="en-US" sz="2100" dirty="0"/>
            </a:br>
            <a:r>
              <a:rPr lang="en-US" sz="2100" dirty="0"/>
              <a:t>     22 GHz Band: 20 - 24 GHz</a:t>
            </a:r>
            <a:br>
              <a:rPr lang="en-US" sz="2100" dirty="0"/>
            </a:br>
            <a:r>
              <a:rPr lang="en-US" sz="2100" dirty="0"/>
              <a:t>     43 GHz Band: 41 - 45 GHz</a:t>
            </a:r>
            <a:br>
              <a:rPr lang="en-US" sz="2100" dirty="0"/>
            </a:br>
            <a:r>
              <a:rPr lang="en-US" sz="2100" dirty="0"/>
              <a:t>     86 GHz Band: 84 - 88 GHz</a:t>
            </a:r>
          </a:p>
          <a:p>
            <a:r>
              <a:rPr lang="en-US" sz="2100" dirty="0"/>
              <a:t>Can the feed be tailored to fit various antennas around the world with different F/D ratios, i.e., half subtended angle to the </a:t>
            </a:r>
            <a:r>
              <a:rPr lang="en-US" sz="2100" dirty="0" err="1"/>
              <a:t>subreflector</a:t>
            </a:r>
            <a:r>
              <a:rPr lang="en-US" sz="2100" dirty="0"/>
              <a:t> varying from </a:t>
            </a:r>
            <a:r>
              <a:rPr lang="en-US" sz="2100" dirty="0" smtClean="0"/>
              <a:t>6 </a:t>
            </a:r>
            <a:r>
              <a:rPr lang="en-US" sz="2100" dirty="0" err="1" smtClean="0"/>
              <a:t>deg</a:t>
            </a:r>
            <a:r>
              <a:rPr lang="en-US" sz="2100" dirty="0" smtClean="0"/>
              <a:t> </a:t>
            </a:r>
            <a:r>
              <a:rPr lang="en-US" sz="2100" dirty="0"/>
              <a:t>to </a:t>
            </a:r>
            <a:r>
              <a:rPr lang="en-US" sz="2100" dirty="0" smtClean="0"/>
              <a:t>27 </a:t>
            </a:r>
            <a:r>
              <a:rPr lang="en-US" sz="2100" dirty="0" err="1" smtClean="0"/>
              <a:t>deg</a:t>
            </a:r>
            <a:r>
              <a:rPr lang="en-US" sz="2100" dirty="0"/>
              <a:t>?</a:t>
            </a:r>
          </a:p>
          <a:p>
            <a:endParaRPr lang="en-US" sz="2100" dirty="0" smtClean="0"/>
          </a:p>
          <a:p>
            <a:endParaRPr lang="en-US" sz="21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" y="622310"/>
            <a:ext cx="2045777" cy="47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36579" y="6244738"/>
            <a:ext cx="502230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</a:rPr>
              <a:t>Dr</a:t>
            </a:r>
            <a:r>
              <a:rPr lang="en-US" sz="1600" dirty="0">
                <a:latin typeface="Calibri" panose="020F0502020204030204" pitchFamily="34" charset="0"/>
              </a:rPr>
              <a:t> Christophe </a:t>
            </a:r>
            <a:r>
              <a:rPr lang="en-US" sz="1600" dirty="0" err="1">
                <a:latin typeface="Calibri" panose="020F0502020204030204" pitchFamily="34" charset="0"/>
              </a:rPr>
              <a:t>Granet</a:t>
            </a:r>
            <a:r>
              <a:rPr lang="en-US" sz="1600" dirty="0">
                <a:latin typeface="Calibri" panose="020F0502020204030204" pitchFamily="34" charset="0"/>
              </a:rPr>
              <a:t> - Lyrebird Antenna Research Pty Ltd</a:t>
            </a:r>
          </a:p>
          <a:p>
            <a:r>
              <a:rPr lang="en-US" sz="1600" dirty="0" err="1">
                <a:latin typeface="Calibri" panose="020F0502020204030204" pitchFamily="34" charset="0"/>
              </a:rPr>
              <a:t>Dr</a:t>
            </a:r>
            <a:r>
              <a:rPr lang="en-US" sz="1600" dirty="0">
                <a:latin typeface="Calibri" panose="020F0502020204030204" pitchFamily="34" charset="0"/>
              </a:rPr>
              <a:t> John S. </a:t>
            </a:r>
            <a:r>
              <a:rPr lang="en-US" sz="1600" dirty="0" err="1">
                <a:latin typeface="Calibri" panose="020F0502020204030204" pitchFamily="34" charset="0"/>
              </a:rPr>
              <a:t>Kot</a:t>
            </a:r>
            <a:r>
              <a:rPr lang="en-US" sz="1600" dirty="0">
                <a:latin typeface="Calibri" panose="020F0502020204030204" pitchFamily="34" charset="0"/>
              </a:rPr>
              <a:t> - Lyrebird Antenna Research Pty Ltd</a:t>
            </a:r>
          </a:p>
        </p:txBody>
      </p:sp>
    </p:spTree>
    <p:extLst>
      <p:ext uri="{BB962C8B-B14F-4D97-AF65-F5344CB8AC3E}">
        <p14:creationId xmlns:p14="http://schemas.microsoft.com/office/powerpoint/2010/main" val="125663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622408"/>
          </a:xfrm>
        </p:spPr>
        <p:txBody>
          <a:bodyPr/>
          <a:lstStyle/>
          <a:p>
            <a:r>
              <a:rPr lang="en" dirty="0"/>
              <a:t>Tri-Band Feed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568952" cy="46832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" sz="2600" dirty="0"/>
              <a:t>If it was possible to design a single tri-band feed system with the required performance on the different reflector systems, there would be significant advantages in using such a </a:t>
            </a:r>
            <a:r>
              <a:rPr lang="en" sz="2600" dirty="0" smtClean="0"/>
              <a:t>system</a:t>
            </a:r>
            <a:r>
              <a:rPr lang="en" sz="2600" dirty="0"/>
              <a:t/>
            </a:r>
            <a:br>
              <a:rPr lang="en" sz="2600" dirty="0"/>
            </a:br>
            <a:endParaRPr lang="en" sz="2600" dirty="0" smtClean="0"/>
          </a:p>
          <a:p>
            <a:pPr marL="0" indent="0">
              <a:buNone/>
            </a:pPr>
            <a:r>
              <a:rPr lang="en" sz="2600" b="1" dirty="0" smtClean="0"/>
              <a:t>     Pros</a:t>
            </a:r>
            <a:r>
              <a:rPr lang="en" sz="2600" dirty="0"/>
              <a:t>: </a:t>
            </a:r>
            <a:endParaRPr lang="en" sz="2600" dirty="0" smtClean="0"/>
          </a:p>
          <a:p>
            <a:pPr lvl="1"/>
            <a:r>
              <a:rPr lang="en" sz="2600" dirty="0" smtClean="0"/>
              <a:t>A </a:t>
            </a:r>
            <a:r>
              <a:rPr lang="en" sz="2600" dirty="0"/>
              <a:t>relatively simple, compact feed system without the need for dichroics or auxiliary reflectors. </a:t>
            </a:r>
            <a:endParaRPr lang="en" sz="2600" dirty="0" smtClean="0"/>
          </a:p>
          <a:p>
            <a:pPr lvl="1"/>
            <a:r>
              <a:rPr lang="en" sz="2600" dirty="0" smtClean="0"/>
              <a:t>Simplify </a:t>
            </a:r>
            <a:r>
              <a:rPr lang="en" sz="2600" dirty="0"/>
              <a:t>the design of the dewar / cryogenic </a:t>
            </a:r>
            <a:r>
              <a:rPr lang="en" sz="2600" dirty="0" smtClean="0"/>
              <a:t>system.</a:t>
            </a:r>
          </a:p>
          <a:p>
            <a:pPr lvl="1"/>
            <a:r>
              <a:rPr lang="en" sz="2600" dirty="0" smtClean="0"/>
              <a:t>Avoid optics alignment problems</a:t>
            </a:r>
            <a:endParaRPr lang="en" sz="2600" dirty="0"/>
          </a:p>
          <a:p>
            <a:pPr marL="457200" lvl="1" indent="0">
              <a:buNone/>
            </a:pPr>
            <a:r>
              <a:rPr lang="en" sz="2600" b="1" dirty="0" smtClean="0"/>
              <a:t>Cons</a:t>
            </a:r>
            <a:r>
              <a:rPr lang="en" sz="2600" dirty="0" smtClean="0"/>
              <a:t>:</a:t>
            </a:r>
          </a:p>
          <a:p>
            <a:pPr lvl="1">
              <a:buFontTx/>
              <a:buChar char="-"/>
            </a:pPr>
            <a:r>
              <a:rPr lang="en" sz="2600" dirty="0" smtClean="0"/>
              <a:t>The </a:t>
            </a:r>
            <a:r>
              <a:rPr lang="en" sz="2600" dirty="0"/>
              <a:t>performance of the feed itself is uncertain at this stage. </a:t>
            </a:r>
            <a:endParaRPr lang="en" sz="2600" dirty="0" smtClean="0"/>
          </a:p>
          <a:p>
            <a:pPr lvl="1">
              <a:buFontTx/>
              <a:buChar char="-"/>
            </a:pPr>
            <a:r>
              <a:rPr lang="en" sz="2600" dirty="0" smtClean="0"/>
              <a:t>While </a:t>
            </a:r>
            <a:r>
              <a:rPr lang="en" sz="2600" dirty="0"/>
              <a:t>the performance of a tri-band feed horn itself would be a compromise compared to single-band feeds, its performance compared to a complete system of feeds, dichroics, and auxiliary reflectors may be comparable or even better.</a:t>
            </a:r>
          </a:p>
          <a:p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" y="622310"/>
            <a:ext cx="2045777" cy="47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36579" y="6237312"/>
            <a:ext cx="502230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</a:rPr>
              <a:t>Dr</a:t>
            </a:r>
            <a:r>
              <a:rPr lang="en-US" sz="1600" dirty="0">
                <a:latin typeface="Calibri" panose="020F0502020204030204" pitchFamily="34" charset="0"/>
              </a:rPr>
              <a:t> Christophe </a:t>
            </a:r>
            <a:r>
              <a:rPr lang="en-US" sz="1600" dirty="0" err="1">
                <a:latin typeface="Calibri" panose="020F0502020204030204" pitchFamily="34" charset="0"/>
              </a:rPr>
              <a:t>Granet</a:t>
            </a:r>
            <a:r>
              <a:rPr lang="en-US" sz="1600" dirty="0">
                <a:latin typeface="Calibri" panose="020F0502020204030204" pitchFamily="34" charset="0"/>
              </a:rPr>
              <a:t> - Lyrebird Antenna Research Pty Ltd</a:t>
            </a:r>
          </a:p>
          <a:p>
            <a:r>
              <a:rPr lang="en-US" sz="1600" dirty="0" err="1">
                <a:latin typeface="Calibri" panose="020F0502020204030204" pitchFamily="34" charset="0"/>
              </a:rPr>
              <a:t>Dr</a:t>
            </a:r>
            <a:r>
              <a:rPr lang="en-US" sz="1600" dirty="0">
                <a:latin typeface="Calibri" panose="020F0502020204030204" pitchFamily="34" charset="0"/>
              </a:rPr>
              <a:t> John S. </a:t>
            </a:r>
            <a:r>
              <a:rPr lang="en-US" sz="1600" dirty="0" err="1">
                <a:latin typeface="Calibri" panose="020F0502020204030204" pitchFamily="34" charset="0"/>
              </a:rPr>
              <a:t>Kot</a:t>
            </a:r>
            <a:r>
              <a:rPr lang="en-US" sz="1600" dirty="0">
                <a:latin typeface="Calibri" panose="020F0502020204030204" pitchFamily="34" charset="0"/>
              </a:rPr>
              <a:t> - Lyrebird Antenna Research Pty Ltd</a:t>
            </a:r>
          </a:p>
        </p:txBody>
      </p:sp>
    </p:spTree>
    <p:extLst>
      <p:ext uri="{BB962C8B-B14F-4D97-AF65-F5344CB8AC3E}">
        <p14:creationId xmlns:p14="http://schemas.microsoft.com/office/powerpoint/2010/main" val="153478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000" y="476672"/>
            <a:ext cx="7772400" cy="622408"/>
          </a:xfrm>
        </p:spPr>
        <p:txBody>
          <a:bodyPr/>
          <a:lstStyle/>
          <a:p>
            <a:r>
              <a:rPr lang="en" sz="3200" dirty="0"/>
              <a:t>Preliminary Tri-Band Findings</a:t>
            </a:r>
            <a:endParaRPr lang="sv-S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827240"/>
          </a:xfrm>
        </p:spPr>
        <p:txBody>
          <a:bodyPr>
            <a:normAutofit fontScale="77500" lnSpcReduction="20000"/>
          </a:bodyPr>
          <a:lstStyle/>
          <a:p>
            <a:r>
              <a:rPr lang="en" sz="3100" dirty="0"/>
              <a:t>Lyrebird Antenna Research has carried out a very preliminary study on possible feed geometries that could handle the 4 GHz bandwidth requirements around 22, 43 and 86 </a:t>
            </a:r>
            <a:r>
              <a:rPr lang="en" sz="3100" dirty="0" smtClean="0"/>
              <a:t>GHz.</a:t>
            </a:r>
          </a:p>
          <a:p>
            <a:r>
              <a:rPr lang="en" sz="3100" dirty="0" smtClean="0"/>
              <a:t>A </a:t>
            </a:r>
            <a:r>
              <a:rPr lang="en" sz="3100" dirty="0"/>
              <a:t>number of ideas were looked at based around the coaxial horn geometry. </a:t>
            </a:r>
            <a:endParaRPr lang="en" sz="3100" dirty="0" smtClean="0"/>
          </a:p>
          <a:p>
            <a:r>
              <a:rPr lang="en" sz="3100" dirty="0" smtClean="0"/>
              <a:t>The </a:t>
            </a:r>
            <a:r>
              <a:rPr lang="en" sz="3100" dirty="0"/>
              <a:t>most promising results to date come from the idea of using a dielectrically-loaded coaxial horn where the loaded circular waveguide carries the 86 GHz band and the coaxial waveguide carries both the 22 GHz and 43 GHz </a:t>
            </a:r>
            <a:r>
              <a:rPr lang="en" sz="3100" dirty="0" smtClean="0"/>
              <a:t>bands.</a:t>
            </a:r>
          </a:p>
          <a:p>
            <a:r>
              <a:rPr lang="en" sz="3100" dirty="0" smtClean="0"/>
              <a:t>The </a:t>
            </a:r>
            <a:r>
              <a:rPr lang="en" sz="3100" dirty="0"/>
              <a:t>following results are preliminary, but they show that it may be possible, with more research and optimization to arrive at a suitable solution. Some funding to do a more in-depth feasibility study would however be required, especially if a prototype is needed to validate the research.</a:t>
            </a:r>
          </a:p>
          <a:p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" y="622310"/>
            <a:ext cx="2045777" cy="47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36579" y="6244738"/>
            <a:ext cx="502230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</a:rPr>
              <a:t>Dr</a:t>
            </a:r>
            <a:r>
              <a:rPr lang="en-US" sz="1600" dirty="0">
                <a:latin typeface="Calibri" panose="020F0502020204030204" pitchFamily="34" charset="0"/>
              </a:rPr>
              <a:t> Christophe </a:t>
            </a:r>
            <a:r>
              <a:rPr lang="en-US" sz="1600" dirty="0" err="1">
                <a:latin typeface="Calibri" panose="020F0502020204030204" pitchFamily="34" charset="0"/>
              </a:rPr>
              <a:t>Granet</a:t>
            </a:r>
            <a:r>
              <a:rPr lang="en-US" sz="1600" dirty="0">
                <a:latin typeface="Calibri" panose="020F0502020204030204" pitchFamily="34" charset="0"/>
              </a:rPr>
              <a:t> - Lyrebird Antenna Research Pty Ltd</a:t>
            </a:r>
          </a:p>
          <a:p>
            <a:r>
              <a:rPr lang="en-US" sz="1600" dirty="0" err="1">
                <a:latin typeface="Calibri" panose="020F0502020204030204" pitchFamily="34" charset="0"/>
              </a:rPr>
              <a:t>Dr</a:t>
            </a:r>
            <a:r>
              <a:rPr lang="en-US" sz="1600" dirty="0">
                <a:latin typeface="Calibri" panose="020F0502020204030204" pitchFamily="34" charset="0"/>
              </a:rPr>
              <a:t> John S. </a:t>
            </a:r>
            <a:r>
              <a:rPr lang="en-US" sz="1600" dirty="0" err="1">
                <a:latin typeface="Calibri" panose="020F0502020204030204" pitchFamily="34" charset="0"/>
              </a:rPr>
              <a:t>Kot</a:t>
            </a:r>
            <a:r>
              <a:rPr lang="en-US" sz="1600" dirty="0">
                <a:latin typeface="Calibri" panose="020F0502020204030204" pitchFamily="34" charset="0"/>
              </a:rPr>
              <a:t> - Lyrebird Antenna Research Pty Ltd</a:t>
            </a:r>
          </a:p>
        </p:txBody>
      </p:sp>
    </p:spTree>
    <p:extLst>
      <p:ext uri="{BB962C8B-B14F-4D97-AF65-F5344CB8AC3E}">
        <p14:creationId xmlns:p14="http://schemas.microsoft.com/office/powerpoint/2010/main" val="249560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1968963" y="476672"/>
            <a:ext cx="7175037" cy="572699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" sz="3200" dirty="0"/>
              <a:t>Preliminary Design Goals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0" y="1147044"/>
            <a:ext cx="9021157" cy="4279081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" sz="2400" dirty="0"/>
              <a:t>The following design goals were used in this tri-band preliminary design:</a:t>
            </a:r>
            <a:br>
              <a:rPr lang="en" sz="2400" dirty="0"/>
            </a:br>
            <a:r>
              <a:rPr lang="en" sz="2400" dirty="0"/>
              <a:t>  - 22 GHz Band (4 GHz Bandwidth): 20 - 24 GHz.</a:t>
            </a:r>
            <a:br>
              <a:rPr lang="en" sz="2400" dirty="0"/>
            </a:br>
            <a:r>
              <a:rPr lang="en" sz="2400" dirty="0"/>
              <a:t>  - 43 GHz Band (4 GHz Bandwidth): 41 - 45 GHz.</a:t>
            </a:r>
            <a:br>
              <a:rPr lang="en" sz="2400" dirty="0"/>
            </a:br>
            <a:r>
              <a:rPr lang="en" sz="2400" dirty="0"/>
              <a:t>  - 86 GHz Band (4 GHz Bandwidth): 84 - 88 GHz.</a:t>
            </a:r>
            <a:br>
              <a:rPr lang="en" sz="2400" dirty="0"/>
            </a:br>
            <a:r>
              <a:rPr lang="en" sz="2400" dirty="0"/>
              <a:t>  - Return loss of 18 dB as a minimum target in all bands.</a:t>
            </a:r>
            <a:br>
              <a:rPr lang="en" sz="2400" dirty="0"/>
            </a:br>
            <a:r>
              <a:rPr lang="en" sz="2400" dirty="0"/>
              <a:t>  - Nominal Gaussian radiation pattern goal with a -12dB taper at 20deg at 22 GHz and 86 GHz and -15dB at 43 GHz.</a:t>
            </a:r>
            <a:br>
              <a:rPr lang="en" sz="2400" dirty="0"/>
            </a:br>
            <a:r>
              <a:rPr lang="en" sz="2400" dirty="0"/>
              <a:t>  - Maximum level of cross-polar goal within +/-20deg of -20 dB</a:t>
            </a:r>
            <a:br>
              <a:rPr lang="en" sz="2400" dirty="0"/>
            </a:br>
            <a:r>
              <a:rPr lang="en" sz="2400" dirty="0"/>
              <a:t>  - The feed is assumed to be fed by an ideal TE</a:t>
            </a:r>
            <a:r>
              <a:rPr lang="en" sz="2400" baseline="-25000" dirty="0"/>
              <a:t>11</a:t>
            </a:r>
            <a:r>
              <a:rPr lang="en" sz="2400" dirty="0"/>
              <a:t> mode for now in each band. We have not designed, as yet, the signal extraction part, but we have experience in this and think it is feasible.</a:t>
            </a:r>
            <a:br>
              <a:rPr lang="en" sz="2400" dirty="0"/>
            </a:br>
            <a:r>
              <a:rPr lang="en" sz="2400" dirty="0"/>
              <a:t>  - The approach can be customized to fit various reflector geometries (F/D ratios)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" y="622310"/>
            <a:ext cx="2045777" cy="47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36579" y="6244738"/>
            <a:ext cx="502230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</a:rPr>
              <a:t>Dr</a:t>
            </a:r>
            <a:r>
              <a:rPr lang="en-US" sz="1600" dirty="0">
                <a:latin typeface="Calibri" panose="020F0502020204030204" pitchFamily="34" charset="0"/>
              </a:rPr>
              <a:t> Christophe </a:t>
            </a:r>
            <a:r>
              <a:rPr lang="en-US" sz="1600" dirty="0" err="1">
                <a:latin typeface="Calibri" panose="020F0502020204030204" pitchFamily="34" charset="0"/>
              </a:rPr>
              <a:t>Granet</a:t>
            </a:r>
            <a:r>
              <a:rPr lang="en-US" sz="1600" dirty="0">
                <a:latin typeface="Calibri" panose="020F0502020204030204" pitchFamily="34" charset="0"/>
              </a:rPr>
              <a:t> - Lyrebird Antenna Research Pty Ltd</a:t>
            </a:r>
          </a:p>
          <a:p>
            <a:r>
              <a:rPr lang="en-US" sz="1600" dirty="0" err="1">
                <a:latin typeface="Calibri" panose="020F0502020204030204" pitchFamily="34" charset="0"/>
              </a:rPr>
              <a:t>Dr</a:t>
            </a:r>
            <a:r>
              <a:rPr lang="en-US" sz="1600" dirty="0">
                <a:latin typeface="Calibri" panose="020F0502020204030204" pitchFamily="34" charset="0"/>
              </a:rPr>
              <a:t> John S. </a:t>
            </a:r>
            <a:r>
              <a:rPr lang="en-US" sz="1600" dirty="0" err="1">
                <a:latin typeface="Calibri" panose="020F0502020204030204" pitchFamily="34" charset="0"/>
              </a:rPr>
              <a:t>Kot</a:t>
            </a:r>
            <a:r>
              <a:rPr lang="en-US" sz="1600" dirty="0">
                <a:latin typeface="Calibri" panose="020F0502020204030204" pitchFamily="34" charset="0"/>
              </a:rPr>
              <a:t> - Lyrebird Antenna Research Pty Ltd</a:t>
            </a:r>
          </a:p>
        </p:txBody>
      </p:sp>
    </p:spTree>
    <p:extLst>
      <p:ext uri="{BB962C8B-B14F-4D97-AF65-F5344CB8AC3E}">
        <p14:creationId xmlns:p14="http://schemas.microsoft.com/office/powerpoint/2010/main" val="18776799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2195736" y="476672"/>
            <a:ext cx="6636564" cy="572699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" sz="3200" dirty="0"/>
              <a:t>Preliminary Design Geometry</a:t>
            </a:r>
          </a:p>
        </p:txBody>
      </p:sp>
      <p:pic>
        <p:nvPicPr>
          <p:cNvPr id="110" name="Shape 110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458" y="1099080"/>
            <a:ext cx="7141663" cy="5282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" y="622310"/>
            <a:ext cx="2045777" cy="47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36579" y="6244738"/>
            <a:ext cx="502230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</a:rPr>
              <a:t>Dr</a:t>
            </a:r>
            <a:r>
              <a:rPr lang="en-US" sz="1600" dirty="0">
                <a:latin typeface="Calibri" panose="020F0502020204030204" pitchFamily="34" charset="0"/>
              </a:rPr>
              <a:t> Christophe </a:t>
            </a:r>
            <a:r>
              <a:rPr lang="en-US" sz="1600" dirty="0" err="1">
                <a:latin typeface="Calibri" panose="020F0502020204030204" pitchFamily="34" charset="0"/>
              </a:rPr>
              <a:t>Granet</a:t>
            </a:r>
            <a:r>
              <a:rPr lang="en-US" sz="1600" dirty="0">
                <a:latin typeface="Calibri" panose="020F0502020204030204" pitchFamily="34" charset="0"/>
              </a:rPr>
              <a:t> - Lyrebird Antenna Research Pty Ltd</a:t>
            </a:r>
          </a:p>
          <a:p>
            <a:r>
              <a:rPr lang="en-US" sz="1600" dirty="0" err="1">
                <a:latin typeface="Calibri" panose="020F0502020204030204" pitchFamily="34" charset="0"/>
              </a:rPr>
              <a:t>Dr</a:t>
            </a:r>
            <a:r>
              <a:rPr lang="en-US" sz="1600" dirty="0">
                <a:latin typeface="Calibri" panose="020F0502020204030204" pitchFamily="34" charset="0"/>
              </a:rPr>
              <a:t> John S. </a:t>
            </a:r>
            <a:r>
              <a:rPr lang="en-US" sz="1600" dirty="0" err="1">
                <a:latin typeface="Calibri" panose="020F0502020204030204" pitchFamily="34" charset="0"/>
              </a:rPr>
              <a:t>Kot</a:t>
            </a:r>
            <a:r>
              <a:rPr lang="en-US" sz="1600" dirty="0">
                <a:latin typeface="Calibri" panose="020F0502020204030204" pitchFamily="34" charset="0"/>
              </a:rPr>
              <a:t> - Lyrebird Antenna Research Pty Ltd</a:t>
            </a:r>
          </a:p>
        </p:txBody>
      </p:sp>
    </p:spTree>
    <p:extLst>
      <p:ext uri="{BB962C8B-B14F-4D97-AF65-F5344CB8AC3E}">
        <p14:creationId xmlns:p14="http://schemas.microsoft.com/office/powerpoint/2010/main" val="20723702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2195736" y="476672"/>
            <a:ext cx="6645024" cy="572699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" sz="3200" dirty="0"/>
              <a:t>Return Loss of preliminary design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8472458" y="552046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/>
              <a:pPr>
                <a:spcBef>
                  <a:spcPts val="0"/>
                </a:spcBef>
              </a:pPr>
              <a:t>29</a:t>
            </a:fld>
            <a:endParaRPr lang="en"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7624" y="1196752"/>
            <a:ext cx="6624736" cy="5187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" y="622310"/>
            <a:ext cx="2045777" cy="47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36579" y="6244738"/>
            <a:ext cx="502230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</a:rPr>
              <a:t>Dr</a:t>
            </a:r>
            <a:r>
              <a:rPr lang="en-US" sz="1600" dirty="0">
                <a:latin typeface="Calibri" panose="020F0502020204030204" pitchFamily="34" charset="0"/>
              </a:rPr>
              <a:t> Christophe </a:t>
            </a:r>
            <a:r>
              <a:rPr lang="en-US" sz="1600" dirty="0" err="1">
                <a:latin typeface="Calibri" panose="020F0502020204030204" pitchFamily="34" charset="0"/>
              </a:rPr>
              <a:t>Granet</a:t>
            </a:r>
            <a:r>
              <a:rPr lang="en-US" sz="1600" dirty="0">
                <a:latin typeface="Calibri" panose="020F0502020204030204" pitchFamily="34" charset="0"/>
              </a:rPr>
              <a:t> - Lyrebird Antenna Research Pty Ltd</a:t>
            </a:r>
          </a:p>
          <a:p>
            <a:r>
              <a:rPr lang="en-US" sz="1600" dirty="0" err="1">
                <a:latin typeface="Calibri" panose="020F0502020204030204" pitchFamily="34" charset="0"/>
              </a:rPr>
              <a:t>Dr</a:t>
            </a:r>
            <a:r>
              <a:rPr lang="en-US" sz="1600" dirty="0">
                <a:latin typeface="Calibri" panose="020F0502020204030204" pitchFamily="34" charset="0"/>
              </a:rPr>
              <a:t> John S. </a:t>
            </a:r>
            <a:r>
              <a:rPr lang="en-US" sz="1600" dirty="0" err="1">
                <a:latin typeface="Calibri" panose="020F0502020204030204" pitchFamily="34" charset="0"/>
              </a:rPr>
              <a:t>Kot</a:t>
            </a:r>
            <a:r>
              <a:rPr lang="en-US" sz="1600" dirty="0">
                <a:latin typeface="Calibri" panose="020F0502020204030204" pitchFamily="34" charset="0"/>
              </a:rPr>
              <a:t> - Lyrebird Antenna Research Pty Ltd</a:t>
            </a:r>
          </a:p>
        </p:txBody>
      </p:sp>
    </p:spTree>
    <p:extLst>
      <p:ext uri="{BB962C8B-B14F-4D97-AF65-F5344CB8AC3E}">
        <p14:creationId xmlns:p14="http://schemas.microsoft.com/office/powerpoint/2010/main" val="5762506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Motivation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992888" cy="4611216"/>
          </a:xfrm>
        </p:spPr>
        <p:txBody>
          <a:bodyPr/>
          <a:lstStyle/>
          <a:p>
            <a:r>
              <a:rPr lang="en-GB" sz="2800" dirty="0"/>
              <a:t>Provide back-up for the OSO 25 m telescope to minimise the down time during EVN </a:t>
            </a:r>
            <a:r>
              <a:rPr lang="en-GB" sz="2800" dirty="0" smtClean="0"/>
              <a:t>sessions</a:t>
            </a:r>
          </a:p>
          <a:p>
            <a:r>
              <a:rPr lang="en-GB" sz="2800" dirty="0" smtClean="0"/>
              <a:t>Extend the RF band width for </a:t>
            </a:r>
            <a:r>
              <a:rPr lang="en-GB" sz="2800" dirty="0" err="1" smtClean="0"/>
              <a:t>astro</a:t>
            </a:r>
            <a:r>
              <a:rPr lang="en-GB" sz="2800" dirty="0" smtClean="0"/>
              <a:t>-VLBI</a:t>
            </a:r>
          </a:p>
          <a:p>
            <a:r>
              <a:rPr lang="en-GB" sz="2800" dirty="0" smtClean="0"/>
              <a:t>Run legacy/mixed mode observations for VGOS</a:t>
            </a:r>
          </a:p>
          <a:p>
            <a:r>
              <a:rPr lang="en-GB" sz="2800" dirty="0" smtClean="0"/>
              <a:t>Pre-study for upgrade of the existing 18 – 50 GHz receiver</a:t>
            </a:r>
          </a:p>
          <a:p>
            <a:r>
              <a:rPr lang="en-GB" sz="2800" dirty="0" smtClean="0"/>
              <a:t>Seek solutions for multi-band </a:t>
            </a:r>
            <a:r>
              <a:rPr lang="en-GB" sz="2800" dirty="0" err="1" smtClean="0"/>
              <a:t>mmVLBI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251382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2158643" y="474283"/>
            <a:ext cx="6985358" cy="1080120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" sz="2400" dirty="0"/>
              <a:t>Theoretical Pattern (Preliminary): 22 </a:t>
            </a:r>
            <a:r>
              <a:rPr lang="en" sz="2400" dirty="0" smtClean="0"/>
              <a:t>GHz (1 </a:t>
            </a:r>
            <a:r>
              <a:rPr lang="en" sz="2400" dirty="0"/>
              <a:t>of 2)</a:t>
            </a:r>
          </a:p>
        </p:txBody>
      </p:sp>
      <p:pic>
        <p:nvPicPr>
          <p:cNvPr id="126" name="Shape 126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5616" y="1227332"/>
            <a:ext cx="6696744" cy="5081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" y="622310"/>
            <a:ext cx="2045777" cy="47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222538" y="1183758"/>
            <a:ext cx="6517814" cy="51202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6579" y="6244738"/>
            <a:ext cx="502230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</a:rPr>
              <a:t>Dr</a:t>
            </a:r>
            <a:r>
              <a:rPr lang="en-US" sz="1600" dirty="0">
                <a:latin typeface="Calibri" panose="020F0502020204030204" pitchFamily="34" charset="0"/>
              </a:rPr>
              <a:t> Christophe </a:t>
            </a:r>
            <a:r>
              <a:rPr lang="en-US" sz="1600" dirty="0" err="1">
                <a:latin typeface="Calibri" panose="020F0502020204030204" pitchFamily="34" charset="0"/>
              </a:rPr>
              <a:t>Granet</a:t>
            </a:r>
            <a:r>
              <a:rPr lang="en-US" sz="1600" dirty="0">
                <a:latin typeface="Calibri" panose="020F0502020204030204" pitchFamily="34" charset="0"/>
              </a:rPr>
              <a:t> - Lyrebird Antenna Research Pty Ltd</a:t>
            </a:r>
          </a:p>
          <a:p>
            <a:r>
              <a:rPr lang="en-US" sz="1600" dirty="0" err="1">
                <a:latin typeface="Calibri" panose="020F0502020204030204" pitchFamily="34" charset="0"/>
              </a:rPr>
              <a:t>Dr</a:t>
            </a:r>
            <a:r>
              <a:rPr lang="en-US" sz="1600" dirty="0">
                <a:latin typeface="Calibri" panose="020F0502020204030204" pitchFamily="34" charset="0"/>
              </a:rPr>
              <a:t> John S. </a:t>
            </a:r>
            <a:r>
              <a:rPr lang="en-US" sz="1600" dirty="0" err="1">
                <a:latin typeface="Calibri" panose="020F0502020204030204" pitchFamily="34" charset="0"/>
              </a:rPr>
              <a:t>Kot</a:t>
            </a:r>
            <a:r>
              <a:rPr lang="en-US" sz="1600" dirty="0">
                <a:latin typeface="Calibri" panose="020F0502020204030204" pitchFamily="34" charset="0"/>
              </a:rPr>
              <a:t> - Lyrebird Antenna Research Pty Ltd</a:t>
            </a:r>
          </a:p>
        </p:txBody>
      </p:sp>
    </p:spTree>
    <p:extLst>
      <p:ext uri="{BB962C8B-B14F-4D97-AF65-F5344CB8AC3E}">
        <p14:creationId xmlns:p14="http://schemas.microsoft.com/office/powerpoint/2010/main" val="358973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2051720" y="548680"/>
            <a:ext cx="6794417" cy="572699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dk1"/>
              </a:buClr>
              <a:buSzPct val="39285"/>
            </a:pPr>
            <a:r>
              <a:rPr lang="en" sz="2400" dirty="0"/>
              <a:t>Theoretical Pattern (Preliminary): 22 </a:t>
            </a:r>
            <a:r>
              <a:rPr lang="en" sz="2400" dirty="0" smtClean="0"/>
              <a:t>GHz (2 </a:t>
            </a:r>
            <a:r>
              <a:rPr lang="en" sz="2400" dirty="0"/>
              <a:t>of 2)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1" y="2009725"/>
            <a:ext cx="8520599" cy="3416400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34" name="Shape 134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7586" y="1196752"/>
            <a:ext cx="6714773" cy="505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" y="622310"/>
            <a:ext cx="2045777" cy="47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1222538" y="1183758"/>
            <a:ext cx="6517814" cy="51202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36579" y="6244738"/>
            <a:ext cx="502230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</a:rPr>
              <a:t>Dr</a:t>
            </a:r>
            <a:r>
              <a:rPr lang="en-US" sz="1600" dirty="0">
                <a:latin typeface="Calibri" panose="020F0502020204030204" pitchFamily="34" charset="0"/>
              </a:rPr>
              <a:t> Christophe </a:t>
            </a:r>
            <a:r>
              <a:rPr lang="en-US" sz="1600" dirty="0" err="1">
                <a:latin typeface="Calibri" panose="020F0502020204030204" pitchFamily="34" charset="0"/>
              </a:rPr>
              <a:t>Granet</a:t>
            </a:r>
            <a:r>
              <a:rPr lang="en-US" sz="1600" dirty="0">
                <a:latin typeface="Calibri" panose="020F0502020204030204" pitchFamily="34" charset="0"/>
              </a:rPr>
              <a:t> - Lyrebird Antenna Research Pty Ltd</a:t>
            </a:r>
          </a:p>
          <a:p>
            <a:r>
              <a:rPr lang="en-US" sz="1600" dirty="0" err="1">
                <a:latin typeface="Calibri" panose="020F0502020204030204" pitchFamily="34" charset="0"/>
              </a:rPr>
              <a:t>Dr</a:t>
            </a:r>
            <a:r>
              <a:rPr lang="en-US" sz="1600" dirty="0">
                <a:latin typeface="Calibri" panose="020F0502020204030204" pitchFamily="34" charset="0"/>
              </a:rPr>
              <a:t> John S. </a:t>
            </a:r>
            <a:r>
              <a:rPr lang="en-US" sz="1600" dirty="0" err="1">
                <a:latin typeface="Calibri" panose="020F0502020204030204" pitchFamily="34" charset="0"/>
              </a:rPr>
              <a:t>Kot</a:t>
            </a:r>
            <a:r>
              <a:rPr lang="en-US" sz="1600" dirty="0">
                <a:latin typeface="Calibri" panose="020F0502020204030204" pitchFamily="34" charset="0"/>
              </a:rPr>
              <a:t> - Lyrebird Antenna Research Pty Ltd</a:t>
            </a:r>
          </a:p>
        </p:txBody>
      </p:sp>
    </p:spTree>
    <p:extLst>
      <p:ext uri="{BB962C8B-B14F-4D97-AF65-F5344CB8AC3E}">
        <p14:creationId xmlns:p14="http://schemas.microsoft.com/office/powerpoint/2010/main" val="248441815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2088815" y="620688"/>
            <a:ext cx="6743485" cy="572699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dk1"/>
              </a:buClr>
              <a:buSzPct val="39285"/>
            </a:pPr>
            <a:r>
              <a:rPr lang="en" sz="2400" dirty="0"/>
              <a:t>Theoretical Pattern (Preliminary): 43 GHz (1 of 2)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11701" y="2009725"/>
            <a:ext cx="8520599" cy="3416400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42" name="Shape 142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9633" y="1191041"/>
            <a:ext cx="6536350" cy="4902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" y="622310"/>
            <a:ext cx="2045777" cy="47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1222538" y="1183758"/>
            <a:ext cx="6517814" cy="51202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36579" y="6244738"/>
            <a:ext cx="502230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</a:rPr>
              <a:t>Dr</a:t>
            </a:r>
            <a:r>
              <a:rPr lang="en-US" sz="1600" dirty="0">
                <a:latin typeface="Calibri" panose="020F0502020204030204" pitchFamily="34" charset="0"/>
              </a:rPr>
              <a:t> Christophe </a:t>
            </a:r>
            <a:r>
              <a:rPr lang="en-US" sz="1600" dirty="0" err="1">
                <a:latin typeface="Calibri" panose="020F0502020204030204" pitchFamily="34" charset="0"/>
              </a:rPr>
              <a:t>Granet</a:t>
            </a:r>
            <a:r>
              <a:rPr lang="en-US" sz="1600" dirty="0">
                <a:latin typeface="Calibri" panose="020F0502020204030204" pitchFamily="34" charset="0"/>
              </a:rPr>
              <a:t> - Lyrebird Antenna Research Pty Ltd</a:t>
            </a:r>
          </a:p>
          <a:p>
            <a:r>
              <a:rPr lang="en-US" sz="1600" dirty="0" err="1">
                <a:latin typeface="Calibri" panose="020F0502020204030204" pitchFamily="34" charset="0"/>
              </a:rPr>
              <a:t>Dr</a:t>
            </a:r>
            <a:r>
              <a:rPr lang="en-US" sz="1600" dirty="0">
                <a:latin typeface="Calibri" panose="020F0502020204030204" pitchFamily="34" charset="0"/>
              </a:rPr>
              <a:t> John S. </a:t>
            </a:r>
            <a:r>
              <a:rPr lang="en-US" sz="1600" dirty="0" err="1">
                <a:latin typeface="Calibri" panose="020F0502020204030204" pitchFamily="34" charset="0"/>
              </a:rPr>
              <a:t>Kot</a:t>
            </a:r>
            <a:r>
              <a:rPr lang="en-US" sz="1600" dirty="0">
                <a:latin typeface="Calibri" panose="020F0502020204030204" pitchFamily="34" charset="0"/>
              </a:rPr>
              <a:t> - Lyrebird Antenna Research Pty Ltd</a:t>
            </a:r>
          </a:p>
        </p:txBody>
      </p:sp>
    </p:spTree>
    <p:extLst>
      <p:ext uri="{BB962C8B-B14F-4D97-AF65-F5344CB8AC3E}">
        <p14:creationId xmlns:p14="http://schemas.microsoft.com/office/powerpoint/2010/main" val="11484633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2123728" y="649614"/>
            <a:ext cx="6708572" cy="572699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dk1"/>
              </a:buClr>
              <a:buSzPct val="39285"/>
            </a:pPr>
            <a:r>
              <a:rPr lang="en" sz="2400" dirty="0"/>
              <a:t>Theoretical Pattern (Preliminary): 43 GHz (2 of 2)</a:t>
            </a:r>
          </a:p>
        </p:txBody>
      </p:sp>
      <p:pic>
        <p:nvPicPr>
          <p:cNvPr id="150" name="Shape 150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7624" y="1172888"/>
            <a:ext cx="6552728" cy="509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" y="622310"/>
            <a:ext cx="2045777" cy="47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1222538" y="1183758"/>
            <a:ext cx="6517814" cy="51202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36579" y="6244738"/>
            <a:ext cx="502230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</a:rPr>
              <a:t>Dr</a:t>
            </a:r>
            <a:r>
              <a:rPr lang="en-US" sz="1600" dirty="0">
                <a:latin typeface="Calibri" panose="020F0502020204030204" pitchFamily="34" charset="0"/>
              </a:rPr>
              <a:t> Christophe </a:t>
            </a:r>
            <a:r>
              <a:rPr lang="en-US" sz="1600" dirty="0" err="1">
                <a:latin typeface="Calibri" panose="020F0502020204030204" pitchFamily="34" charset="0"/>
              </a:rPr>
              <a:t>Granet</a:t>
            </a:r>
            <a:r>
              <a:rPr lang="en-US" sz="1600" dirty="0">
                <a:latin typeface="Calibri" panose="020F0502020204030204" pitchFamily="34" charset="0"/>
              </a:rPr>
              <a:t> - Lyrebird Antenna Research Pty Ltd</a:t>
            </a:r>
          </a:p>
          <a:p>
            <a:r>
              <a:rPr lang="en-US" sz="1600" dirty="0" err="1">
                <a:latin typeface="Calibri" panose="020F0502020204030204" pitchFamily="34" charset="0"/>
              </a:rPr>
              <a:t>Dr</a:t>
            </a:r>
            <a:r>
              <a:rPr lang="en-US" sz="1600" dirty="0">
                <a:latin typeface="Calibri" panose="020F0502020204030204" pitchFamily="34" charset="0"/>
              </a:rPr>
              <a:t> John S. </a:t>
            </a:r>
            <a:r>
              <a:rPr lang="en-US" sz="1600" dirty="0" err="1">
                <a:latin typeface="Calibri" panose="020F0502020204030204" pitchFamily="34" charset="0"/>
              </a:rPr>
              <a:t>Kot</a:t>
            </a:r>
            <a:r>
              <a:rPr lang="en-US" sz="1600" dirty="0">
                <a:latin typeface="Calibri" panose="020F0502020204030204" pitchFamily="34" charset="0"/>
              </a:rPr>
              <a:t> - Lyrebird Antenna Research Pty Ltd</a:t>
            </a:r>
          </a:p>
        </p:txBody>
      </p:sp>
    </p:spTree>
    <p:extLst>
      <p:ext uri="{BB962C8B-B14F-4D97-AF65-F5344CB8AC3E}">
        <p14:creationId xmlns:p14="http://schemas.microsoft.com/office/powerpoint/2010/main" val="35602230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2123728" y="620688"/>
            <a:ext cx="6708572" cy="572699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dk1"/>
              </a:buClr>
              <a:buSzPct val="39285"/>
            </a:pPr>
            <a:r>
              <a:rPr lang="en" sz="2400" dirty="0"/>
              <a:t>Theoretical Pattern (Preliminary): 86 GHz (1 of 2)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11701" y="2009725"/>
            <a:ext cx="8520599" cy="3416400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58" name="Shape 158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934" y="1224853"/>
            <a:ext cx="6310410" cy="507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" y="622310"/>
            <a:ext cx="2045777" cy="47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1222538" y="1183758"/>
            <a:ext cx="6517814" cy="51202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36579" y="6244738"/>
            <a:ext cx="502230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</a:rPr>
              <a:t>Dr</a:t>
            </a:r>
            <a:r>
              <a:rPr lang="en-US" sz="1600" dirty="0">
                <a:latin typeface="Calibri" panose="020F0502020204030204" pitchFamily="34" charset="0"/>
              </a:rPr>
              <a:t> Christophe </a:t>
            </a:r>
            <a:r>
              <a:rPr lang="en-US" sz="1600" dirty="0" err="1">
                <a:latin typeface="Calibri" panose="020F0502020204030204" pitchFamily="34" charset="0"/>
              </a:rPr>
              <a:t>Granet</a:t>
            </a:r>
            <a:r>
              <a:rPr lang="en-US" sz="1600" dirty="0">
                <a:latin typeface="Calibri" panose="020F0502020204030204" pitchFamily="34" charset="0"/>
              </a:rPr>
              <a:t> - Lyrebird Antenna Research Pty Ltd</a:t>
            </a:r>
          </a:p>
          <a:p>
            <a:r>
              <a:rPr lang="en-US" sz="1600" dirty="0" err="1">
                <a:latin typeface="Calibri" panose="020F0502020204030204" pitchFamily="34" charset="0"/>
              </a:rPr>
              <a:t>Dr</a:t>
            </a:r>
            <a:r>
              <a:rPr lang="en-US" sz="1600" dirty="0">
                <a:latin typeface="Calibri" panose="020F0502020204030204" pitchFamily="34" charset="0"/>
              </a:rPr>
              <a:t> John S. </a:t>
            </a:r>
            <a:r>
              <a:rPr lang="en-US" sz="1600" dirty="0" err="1">
                <a:latin typeface="Calibri" panose="020F0502020204030204" pitchFamily="34" charset="0"/>
              </a:rPr>
              <a:t>Kot</a:t>
            </a:r>
            <a:r>
              <a:rPr lang="en-US" sz="1600" dirty="0">
                <a:latin typeface="Calibri" panose="020F0502020204030204" pitchFamily="34" charset="0"/>
              </a:rPr>
              <a:t> - Lyrebird Antenna Research Pty Ltd</a:t>
            </a:r>
          </a:p>
        </p:txBody>
      </p:sp>
    </p:spTree>
    <p:extLst>
      <p:ext uri="{BB962C8B-B14F-4D97-AF65-F5344CB8AC3E}">
        <p14:creationId xmlns:p14="http://schemas.microsoft.com/office/powerpoint/2010/main" val="27874130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2123728" y="548680"/>
            <a:ext cx="6725978" cy="572699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dk1"/>
              </a:buClr>
              <a:buSzPct val="39285"/>
            </a:pPr>
            <a:r>
              <a:rPr lang="en" sz="2400" dirty="0"/>
              <a:t>Theoretical Pattern (Preliminary): 86 GHz (2 of 2)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311701" y="2009725"/>
            <a:ext cx="8520599" cy="3416400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66" name="Shape 166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412" y="1240110"/>
            <a:ext cx="6758948" cy="506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" y="622310"/>
            <a:ext cx="2045777" cy="47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1222538" y="1183758"/>
            <a:ext cx="6517814" cy="512020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36579" y="6244738"/>
            <a:ext cx="502230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</a:rPr>
              <a:t>Dr</a:t>
            </a:r>
            <a:r>
              <a:rPr lang="en-US" sz="1600" dirty="0">
                <a:latin typeface="Calibri" panose="020F0502020204030204" pitchFamily="34" charset="0"/>
              </a:rPr>
              <a:t> Christophe </a:t>
            </a:r>
            <a:r>
              <a:rPr lang="en-US" sz="1600" dirty="0" err="1">
                <a:latin typeface="Calibri" panose="020F0502020204030204" pitchFamily="34" charset="0"/>
              </a:rPr>
              <a:t>Granet</a:t>
            </a:r>
            <a:r>
              <a:rPr lang="en-US" sz="1600" dirty="0">
                <a:latin typeface="Calibri" panose="020F0502020204030204" pitchFamily="34" charset="0"/>
              </a:rPr>
              <a:t> - Lyrebird Antenna Research Pty Ltd</a:t>
            </a:r>
          </a:p>
          <a:p>
            <a:r>
              <a:rPr lang="en-US" sz="1600" dirty="0" err="1">
                <a:latin typeface="Calibri" panose="020F0502020204030204" pitchFamily="34" charset="0"/>
              </a:rPr>
              <a:t>Dr</a:t>
            </a:r>
            <a:r>
              <a:rPr lang="en-US" sz="1600" dirty="0">
                <a:latin typeface="Calibri" panose="020F0502020204030204" pitchFamily="34" charset="0"/>
              </a:rPr>
              <a:t> John S. </a:t>
            </a:r>
            <a:r>
              <a:rPr lang="en-US" sz="1600" dirty="0" err="1">
                <a:latin typeface="Calibri" panose="020F0502020204030204" pitchFamily="34" charset="0"/>
              </a:rPr>
              <a:t>Kot</a:t>
            </a:r>
            <a:r>
              <a:rPr lang="en-US" sz="1600" dirty="0">
                <a:latin typeface="Calibri" panose="020F0502020204030204" pitchFamily="34" charset="0"/>
              </a:rPr>
              <a:t> - Lyrebird Antenna Research Pty Ltd</a:t>
            </a:r>
          </a:p>
        </p:txBody>
      </p:sp>
    </p:spTree>
    <p:extLst>
      <p:ext uri="{BB962C8B-B14F-4D97-AF65-F5344CB8AC3E}">
        <p14:creationId xmlns:p14="http://schemas.microsoft.com/office/powerpoint/2010/main" val="33407222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78688" cy="864096"/>
          </a:xfrm>
        </p:spPr>
        <p:txBody>
          <a:bodyPr/>
          <a:lstStyle/>
          <a:p>
            <a:r>
              <a:rPr lang="sv-SE" sz="3600" dirty="0" err="1" smtClean="0"/>
              <a:t>Summary</a:t>
            </a:r>
            <a:endParaRPr lang="sv-SE" sz="36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39817" cy="4032448"/>
          </a:xfrm>
        </p:spPr>
        <p:txBody>
          <a:bodyPr/>
          <a:lstStyle/>
          <a:p>
            <a:r>
              <a:rPr lang="en-US" sz="2100" dirty="0" smtClean="0"/>
              <a:t>Detailed design and purchase of key components of 4-12GHz front-end for OSO 20m is ongoing</a:t>
            </a:r>
          </a:p>
          <a:p>
            <a:r>
              <a:rPr lang="en-US" sz="2100" dirty="0" smtClean="0"/>
              <a:t>22/86 GHz or 43/86 GHz system at OSO can be available within 6 to 12 months if approved from our director</a:t>
            </a:r>
          </a:p>
          <a:p>
            <a:r>
              <a:rPr lang="en-US" sz="2100" dirty="0" smtClean="0"/>
              <a:t>Preliminary K/K/W feed design shows good efficiency</a:t>
            </a:r>
          </a:p>
        </p:txBody>
      </p:sp>
    </p:spTree>
    <p:extLst>
      <p:ext uri="{BB962C8B-B14F-4D97-AF65-F5344CB8AC3E}">
        <p14:creationId xmlns:p14="http://schemas.microsoft.com/office/powerpoint/2010/main" val="21542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5496" y="620688"/>
            <a:ext cx="9108504" cy="864096"/>
          </a:xfrm>
        </p:spPr>
        <p:txBody>
          <a:bodyPr/>
          <a:lstStyle/>
          <a:p>
            <a:r>
              <a:rPr lang="sv-SE" sz="3600" dirty="0" smtClean="0"/>
              <a:t>How to handle an international activity on front-ends for multi band mm-VLBI</a:t>
            </a:r>
            <a:endParaRPr lang="sv-SE" sz="36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424936" cy="4032448"/>
          </a:xfrm>
        </p:spPr>
        <p:txBody>
          <a:bodyPr/>
          <a:lstStyle/>
          <a:p>
            <a:r>
              <a:rPr lang="en-US" sz="2100" dirty="0" smtClean="0"/>
              <a:t>Form working group or Consortium for mm-</a:t>
            </a:r>
            <a:r>
              <a:rPr lang="en-US" sz="2100" dirty="0" err="1" smtClean="0"/>
              <a:t>multy</a:t>
            </a:r>
            <a:r>
              <a:rPr lang="en-US" sz="2100" dirty="0" smtClean="0"/>
              <a:t> band VLBO</a:t>
            </a:r>
          </a:p>
          <a:p>
            <a:r>
              <a:rPr lang="en-US" sz="2100" dirty="0" smtClean="0"/>
              <a:t>Write science cases</a:t>
            </a:r>
          </a:p>
          <a:p>
            <a:r>
              <a:rPr lang="en-US" sz="2100" dirty="0" smtClean="0"/>
              <a:t>Write high level technical specification</a:t>
            </a:r>
          </a:p>
          <a:p>
            <a:r>
              <a:rPr lang="en-US" sz="2100" dirty="0" smtClean="0"/>
              <a:t>Write MoU</a:t>
            </a:r>
          </a:p>
          <a:p>
            <a:r>
              <a:rPr lang="en-US" sz="2100" dirty="0"/>
              <a:t>Set-up clear IP rules and </a:t>
            </a:r>
            <a:r>
              <a:rPr lang="en-US" sz="2100" dirty="0" smtClean="0"/>
              <a:t>NDA</a:t>
            </a:r>
          </a:p>
          <a:p>
            <a:r>
              <a:rPr lang="en-US" sz="2100" dirty="0" smtClean="0"/>
              <a:t>Write flexible PBS that allow to build flexible system </a:t>
            </a:r>
            <a:r>
              <a:rPr lang="en-US" sz="2100" dirty="0" err="1" smtClean="0"/>
              <a:t>satysifying</a:t>
            </a:r>
            <a:r>
              <a:rPr lang="en-US" sz="2100" dirty="0" smtClean="0"/>
              <a:t> all optics and volume cases</a:t>
            </a:r>
          </a:p>
          <a:p>
            <a:r>
              <a:rPr lang="en-US" sz="2100" dirty="0" smtClean="0"/>
              <a:t>Ask partners to sign for in-kind contribution to deliver initial design study for various components</a:t>
            </a:r>
          </a:p>
          <a:p>
            <a:r>
              <a:rPr lang="en-US" sz="2100" dirty="0" smtClean="0"/>
              <a:t>Involve industry in the initial design – LNF, </a:t>
            </a:r>
            <a:r>
              <a:rPr lang="en-US" sz="2100" dirty="0" err="1" smtClean="0"/>
              <a:t>Omnisys</a:t>
            </a:r>
            <a:r>
              <a:rPr lang="en-US" sz="2100" dirty="0" smtClean="0"/>
              <a:t>, Lyrebird Antennas</a:t>
            </a:r>
          </a:p>
          <a:p>
            <a:r>
              <a:rPr lang="en-US" sz="2100" dirty="0" smtClean="0"/>
              <a:t>Involve other universities – NUIM, </a:t>
            </a:r>
            <a:r>
              <a:rPr lang="en-US" sz="2100" dirty="0" err="1" smtClean="0"/>
              <a:t>Irland</a:t>
            </a:r>
            <a:endParaRPr lang="en-US" sz="2100" dirty="0" smtClean="0"/>
          </a:p>
          <a:p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319180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78688" cy="864096"/>
          </a:xfrm>
        </p:spPr>
        <p:txBody>
          <a:bodyPr/>
          <a:lstStyle/>
          <a:p>
            <a:r>
              <a:rPr lang="sv-SE" sz="3600" dirty="0" err="1" smtClean="0"/>
              <a:t>Questions</a:t>
            </a:r>
            <a:r>
              <a:rPr lang="sv-SE" sz="3600" dirty="0" smtClean="0"/>
              <a:t>?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400021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Challenges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992888" cy="4611216"/>
          </a:xfrm>
        </p:spPr>
        <p:txBody>
          <a:bodyPr/>
          <a:lstStyle/>
          <a:p>
            <a:r>
              <a:rPr lang="en-GB" sz="2800" dirty="0" smtClean="0"/>
              <a:t>Co-exist with other receivers already installed </a:t>
            </a:r>
          </a:p>
          <a:p>
            <a:r>
              <a:rPr lang="en-GB" sz="2800" dirty="0" smtClean="0"/>
              <a:t>Deal with existing complicated relay system</a:t>
            </a:r>
          </a:p>
          <a:p>
            <a:r>
              <a:rPr lang="en-GB" sz="2800" dirty="0" smtClean="0"/>
              <a:t>Seek for new technological solutions</a:t>
            </a:r>
          </a:p>
          <a:p>
            <a:r>
              <a:rPr lang="en-GB" sz="2800" dirty="0" smtClean="0"/>
              <a:t>Keep the development and implantation cost low</a:t>
            </a:r>
          </a:p>
          <a:p>
            <a:r>
              <a:rPr lang="en-GB" sz="2800" dirty="0" smtClean="0"/>
              <a:t>Minimise the telescope down time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7293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78688" cy="720080"/>
          </a:xfrm>
        </p:spPr>
        <p:txBody>
          <a:bodyPr/>
          <a:lstStyle/>
          <a:p>
            <a:r>
              <a:rPr lang="sv-SE" sz="3600" dirty="0" smtClean="0"/>
              <a:t>Wide band and multy band at mm waves</a:t>
            </a:r>
            <a:endParaRPr lang="sv-SE" sz="36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5184576"/>
          </a:xfrm>
        </p:spPr>
        <p:txBody>
          <a:bodyPr/>
          <a:lstStyle/>
          <a:p>
            <a:r>
              <a:rPr lang="en-US" sz="2100" dirty="0" smtClean="0"/>
              <a:t>Wide band means that BW is larger than 1.8:1</a:t>
            </a:r>
          </a:p>
          <a:p>
            <a:r>
              <a:rPr lang="en-US" sz="2100" dirty="0" err="1" smtClean="0"/>
              <a:t>Multy</a:t>
            </a:r>
            <a:r>
              <a:rPr lang="en-US" sz="2100" dirty="0" smtClean="0"/>
              <a:t> band means that we have number of RF chains looking simultaneously at the same point on sky</a:t>
            </a:r>
          </a:p>
          <a:p>
            <a:pPr marL="0" indent="0">
              <a:buNone/>
            </a:pPr>
            <a:r>
              <a:rPr lang="en-US" sz="2100" b="1" i="1" dirty="0" smtClean="0"/>
              <a:t>Why practical systems are narrower than or about 1.8:1?</a:t>
            </a:r>
          </a:p>
          <a:p>
            <a:r>
              <a:rPr lang="en-US" sz="2100" dirty="0" smtClean="0"/>
              <a:t>Feed horn limitations</a:t>
            </a:r>
          </a:p>
          <a:p>
            <a:r>
              <a:rPr lang="en-US" sz="2100" dirty="0" smtClean="0"/>
              <a:t>For frequency above 100 GHz the matching of the active components (SIS or HEB) sets the band width limitation</a:t>
            </a:r>
          </a:p>
          <a:p>
            <a:r>
              <a:rPr lang="en-US" sz="2100" dirty="0" smtClean="0"/>
              <a:t>For frequencies below 100 GHz this is the OMT or the LNA matching</a:t>
            </a:r>
          </a:p>
          <a:p>
            <a:pPr marL="0" indent="0">
              <a:buNone/>
            </a:pPr>
            <a:r>
              <a:rPr lang="en-US" sz="2100" b="1" i="1" dirty="0" smtClean="0"/>
              <a:t>What has been build</a:t>
            </a:r>
          </a:p>
          <a:p>
            <a:r>
              <a:rPr lang="en-US" sz="2100" dirty="0" smtClean="0"/>
              <a:t>ALMA </a:t>
            </a:r>
            <a:r>
              <a:rPr lang="en-US" sz="2100" dirty="0"/>
              <a:t>Band 2 + 3 (67 – 116 GHz, bandwidth of 1.7:1)</a:t>
            </a:r>
          </a:p>
          <a:p>
            <a:r>
              <a:rPr lang="en-US" sz="2100" dirty="0"/>
              <a:t>EVLA was upgraded with 1.5:1 systems K and </a:t>
            </a:r>
            <a:r>
              <a:rPr lang="en-US" sz="2100" dirty="0" err="1"/>
              <a:t>Ka</a:t>
            </a:r>
            <a:r>
              <a:rPr lang="en-US" sz="2100" dirty="0"/>
              <a:t> bands some years ago</a:t>
            </a:r>
          </a:p>
          <a:p>
            <a:r>
              <a:rPr lang="en-US" sz="2100" dirty="0"/>
              <a:t>Australia Telescope Compact Array (ATCA) 22m-diameter antenna has 4-12.25 GHz system</a:t>
            </a:r>
            <a:r>
              <a:rPr lang="en-US" sz="2100" dirty="0" smtClean="0"/>
              <a:t>.</a:t>
            </a:r>
          </a:p>
          <a:p>
            <a:r>
              <a:rPr lang="en-US" sz="2100" dirty="0" err="1" smtClean="0"/>
              <a:t>Multy</a:t>
            </a:r>
            <a:r>
              <a:rPr lang="en-US" sz="2100" dirty="0" smtClean="0"/>
              <a:t> band systems based on dichroic as the KVN</a:t>
            </a:r>
            <a:endParaRPr lang="en-US" sz="2100" dirty="0"/>
          </a:p>
          <a:p>
            <a:endParaRPr lang="en-US" sz="2100" dirty="0"/>
          </a:p>
          <a:p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75120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Design alternatives</a:t>
            </a:r>
            <a:endParaRPr lang="sv-SE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9512" y="1700808"/>
            <a:ext cx="8784976" cy="15121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rgbClr val="0729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rgbClr val="072970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rgbClr val="072970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rgbClr val="072970"/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9pPr>
          </a:lstStyle>
          <a:p>
            <a:r>
              <a:rPr lang="en-US" sz="2100" kern="0" dirty="0" smtClean="0"/>
              <a:t>Triple band layout with dichroic filters</a:t>
            </a:r>
          </a:p>
          <a:p>
            <a:r>
              <a:rPr lang="en-US" sz="2100" kern="0" dirty="0"/>
              <a:t>Tri-band feed</a:t>
            </a:r>
            <a:endParaRPr lang="en-US" sz="2100" kern="0" dirty="0" smtClean="0"/>
          </a:p>
          <a:p>
            <a:r>
              <a:rPr lang="en-US" sz="2100" kern="0" dirty="0" smtClean="0"/>
              <a:t>Dual band layout: wide band feed and single band feed with dichroic filter</a:t>
            </a:r>
          </a:p>
          <a:p>
            <a:endParaRPr lang="en-US" sz="2100" kern="0" dirty="0" smtClean="0"/>
          </a:p>
          <a:p>
            <a:endParaRPr lang="en-US" sz="2100" kern="0" dirty="0" smtClean="0"/>
          </a:p>
        </p:txBody>
      </p:sp>
    </p:spTree>
    <p:extLst>
      <p:ext uri="{BB962C8B-B14F-4D97-AF65-F5344CB8AC3E}">
        <p14:creationId xmlns:p14="http://schemas.microsoft.com/office/powerpoint/2010/main" val="196013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78688" cy="864096"/>
          </a:xfrm>
        </p:spPr>
        <p:txBody>
          <a:bodyPr/>
          <a:lstStyle/>
          <a:p>
            <a:r>
              <a:rPr lang="sv-SE" dirty="0" smtClean="0"/>
              <a:t>Can we design system wider than 1.8:1?</a:t>
            </a:r>
            <a:endParaRPr lang="sv-SE" sz="36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112568"/>
          </a:xfrm>
        </p:spPr>
        <p:txBody>
          <a:bodyPr/>
          <a:lstStyle/>
          <a:p>
            <a:r>
              <a:rPr lang="en-US" sz="2500" b="1" dirty="0" smtClean="0"/>
              <a:t>Feed horn options</a:t>
            </a:r>
          </a:p>
          <a:p>
            <a:pPr lvl="1"/>
            <a:r>
              <a:rPr lang="en-AU" altLang="sv-SE" sz="2000" dirty="0"/>
              <a:t>For </a:t>
            </a:r>
            <a:r>
              <a:rPr lang="en-AU" altLang="sv-SE" sz="2000" dirty="0" smtClean="0"/>
              <a:t>narrow subtended angle and direct </a:t>
            </a:r>
            <a:r>
              <a:rPr lang="en-AU" altLang="sv-SE" sz="2000" dirty="0"/>
              <a:t>illumination of the secondary it might be an option to adapt Smooth-walled spline-profile </a:t>
            </a:r>
            <a:r>
              <a:rPr lang="en-AU" altLang="sv-SE" sz="2000" dirty="0" smtClean="0"/>
              <a:t>horn as the one designed for CASS and OSO by BAE/</a:t>
            </a:r>
            <a:r>
              <a:rPr lang="en-AU" altLang="sv-SE" sz="2000" dirty="0" err="1" smtClean="0"/>
              <a:t>Lyerbird</a:t>
            </a:r>
            <a:r>
              <a:rPr lang="en-AU" altLang="sv-SE" sz="2000" dirty="0" smtClean="0"/>
              <a:t> Antenna Research</a:t>
            </a:r>
          </a:p>
          <a:p>
            <a:pPr lvl="1"/>
            <a:r>
              <a:rPr lang="en-AU" altLang="sv-SE" sz="2000" dirty="0" smtClean="0"/>
              <a:t>Combine with relay optics. Remember the Gaussian telescope gives frequency </a:t>
            </a:r>
            <a:r>
              <a:rPr lang="en-AU" altLang="sv-SE" sz="2000" dirty="0" err="1" smtClean="0"/>
              <a:t>independend</a:t>
            </a:r>
            <a:r>
              <a:rPr lang="en-AU" altLang="sv-SE" sz="2000" dirty="0" smtClean="0"/>
              <a:t> waist position.</a:t>
            </a:r>
          </a:p>
          <a:p>
            <a:pPr lvl="1"/>
            <a:r>
              <a:rPr lang="en-US" sz="2000" dirty="0" smtClean="0"/>
              <a:t>For wide subtended angle – use quad ridged feed horn.</a:t>
            </a:r>
          </a:p>
          <a:p>
            <a:r>
              <a:rPr lang="en-US" sz="2500" b="1" dirty="0" smtClean="0"/>
              <a:t>OMT</a:t>
            </a:r>
          </a:p>
          <a:p>
            <a:pPr lvl="1"/>
            <a:r>
              <a:rPr lang="en-US" sz="2000" dirty="0" smtClean="0"/>
              <a:t>To my knowing – the only alternative is the quad-ridged OMT</a:t>
            </a:r>
          </a:p>
          <a:p>
            <a:pPr lvl="1"/>
            <a:r>
              <a:rPr lang="en-US" sz="2000" dirty="0" smtClean="0"/>
              <a:t>It might be difficult to scale for </a:t>
            </a:r>
            <a:r>
              <a:rPr lang="en-US" sz="2000" dirty="0" err="1" smtClean="0"/>
              <a:t>f_max</a:t>
            </a:r>
            <a:r>
              <a:rPr lang="en-US" sz="2000" dirty="0" smtClean="0"/>
              <a:t> = 86 GHz</a:t>
            </a:r>
          </a:p>
          <a:p>
            <a:r>
              <a:rPr lang="en-US" sz="2500" b="1" dirty="0" smtClean="0"/>
              <a:t>LNAs</a:t>
            </a:r>
          </a:p>
          <a:p>
            <a:pPr lvl="1"/>
            <a:r>
              <a:rPr lang="en-US" sz="2000" dirty="0" smtClean="0"/>
              <a:t>All commercially available </a:t>
            </a:r>
            <a:r>
              <a:rPr lang="en-US" sz="2000" dirty="0" err="1" smtClean="0"/>
              <a:t>cryo</a:t>
            </a:r>
            <a:r>
              <a:rPr lang="en-US" sz="2000" dirty="0" smtClean="0"/>
              <a:t> LNAs for those bands are wave guide type</a:t>
            </a:r>
          </a:p>
          <a:p>
            <a:pPr lvl="1"/>
            <a:r>
              <a:rPr lang="en-US" sz="2000" dirty="0" smtClean="0"/>
              <a:t>Dedicated design for MMIC integrated with the ridges is needed.</a:t>
            </a:r>
          </a:p>
          <a:p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30281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648072"/>
          </a:xfrm>
        </p:spPr>
        <p:txBody>
          <a:bodyPr/>
          <a:lstStyle/>
          <a:p>
            <a:r>
              <a:rPr lang="sv-SE" dirty="0"/>
              <a:t>EVN </a:t>
            </a:r>
            <a:r>
              <a:rPr lang="sv-SE" dirty="0" smtClean="0"/>
              <a:t>Telescopes</a:t>
            </a:r>
            <a:endParaRPr lang="sv-S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82393"/>
              </p:ext>
            </p:extLst>
          </p:nvPr>
        </p:nvGraphicFramePr>
        <p:xfrm>
          <a:off x="0" y="1124736"/>
          <a:ext cx="9144000" cy="57332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6525"/>
                <a:gridCol w="1722274"/>
                <a:gridCol w="908978"/>
                <a:gridCol w="1007849"/>
                <a:gridCol w="816485"/>
                <a:gridCol w="1007849"/>
                <a:gridCol w="1368251"/>
                <a:gridCol w="905789"/>
              </a:tblGrid>
              <a:tr h="661670">
                <a:tc>
                  <a:txBody>
                    <a:bodyPr/>
                    <a:lstStyle/>
                    <a:p>
                      <a:pPr algn="ctr" fontAlgn="t"/>
                      <a:r>
                        <a:rPr lang="sv-SE" sz="1100" u="none" strike="noStrike" dirty="0">
                          <a:effectLst/>
                        </a:rPr>
                        <a:t>Station</a:t>
                      </a:r>
                      <a:endParaRPr lang="sv-SE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100" u="none" strike="noStrike">
                          <a:effectLst/>
                        </a:rPr>
                        <a:t>Type of reflector optics</a:t>
                      </a:r>
                      <a:endParaRPr lang="sv-SE" sz="1100" b="0" i="0" u="none" strike="noStrike">
                        <a:solidFill>
                          <a:srgbClr val="9C65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100" u="none" strike="noStrike">
                          <a:effectLst/>
                        </a:rPr>
                        <a:t>Main reflector [m]</a:t>
                      </a:r>
                      <a:endParaRPr lang="sv-SE" sz="1100" b="0" i="0" u="none" strike="noStrike">
                        <a:solidFill>
                          <a:srgbClr val="9C65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100" u="none" strike="noStrike">
                          <a:effectLst/>
                        </a:rPr>
                        <a:t>Subreflector size [m]</a:t>
                      </a:r>
                      <a:endParaRPr lang="sv-SE" sz="1100" b="0" i="0" u="none" strike="noStrike">
                        <a:solidFill>
                          <a:srgbClr val="9C65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100" u="none" strike="noStrike">
                          <a:effectLst/>
                        </a:rPr>
                        <a:t>Focal Length  [m]</a:t>
                      </a:r>
                      <a:endParaRPr lang="sv-SE" sz="1100" b="0" i="0" u="none" strike="noStrike">
                        <a:solidFill>
                          <a:srgbClr val="9C65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Subtended angle of the primary [degree]</a:t>
                      </a:r>
                      <a:endParaRPr lang="en-US" sz="1100" b="0" i="0" u="none" strike="noStrike">
                        <a:solidFill>
                          <a:srgbClr val="9C65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Subtended angle of the secondary [degree]</a:t>
                      </a:r>
                      <a:endParaRPr lang="en-US" sz="1100" b="0" i="0" u="none" strike="noStrike">
                        <a:solidFill>
                          <a:srgbClr val="9C65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100" u="none" strike="noStrike">
                          <a:effectLst/>
                        </a:rPr>
                        <a:t>f/D [ ]</a:t>
                      </a:r>
                      <a:endParaRPr lang="sv-SE" sz="1100" b="0" i="0" u="none" strike="noStrike">
                        <a:solidFill>
                          <a:srgbClr val="9C65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/>
                </a:tc>
              </a:tr>
              <a:tr h="18382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 dirty="0">
                          <a:effectLst/>
                        </a:rPr>
                        <a:t>Onsala 25 m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 dirty="0" err="1">
                          <a:effectLst/>
                        </a:rPr>
                        <a:t>Cassegrain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25.6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3.05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14.48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0.3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</a:tr>
              <a:tr h="18382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Onsala 20 m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 dirty="0" err="1">
                          <a:effectLst/>
                        </a:rPr>
                        <a:t>Cassegrain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20.11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1.8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0.44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</a:tr>
              <a:tr h="265025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HartRAO 26 m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 dirty="0" err="1" smtClean="0">
                          <a:effectLst/>
                        </a:rPr>
                        <a:t>Cassegrain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25.9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2.438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 smtClean="0">
                          <a:effectLst/>
                        </a:rPr>
                        <a:t>27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0.424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</a:tr>
              <a:tr h="252059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HartRAO 15 m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 dirty="0" err="1">
                          <a:effectLst/>
                        </a:rPr>
                        <a:t>Prime</a:t>
                      </a:r>
                      <a:r>
                        <a:rPr lang="sv-SE" sz="1100" u="none" strike="noStrike" dirty="0">
                          <a:effectLst/>
                        </a:rPr>
                        <a:t> focus</a:t>
                      </a:r>
                      <a:r>
                        <a:rPr lang="sv-SE" sz="1100" u="none" strike="noStrike" dirty="0" smtClean="0">
                          <a:effectLst/>
                        </a:rPr>
                        <a:t>;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15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 smtClean="0">
                          <a:effectLst/>
                        </a:rPr>
                        <a:t>n. a.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102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0.5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</a:tr>
              <a:tr h="36071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Westerbork (14 telescopes)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Prime focus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-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-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0.35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</a:tr>
              <a:tr h="18382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Noto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 Cassegrain configuration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32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3.2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18.86° 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3.04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</a:tr>
              <a:tr h="347376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 dirty="0">
                          <a:effectLst/>
                        </a:rPr>
                        <a:t> 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Primary focus configuration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 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151.80°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0.32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</a:tr>
              <a:tr h="537605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Svetloe, Zelenchuckskaya, Badary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Cassegrain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32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4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 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21.37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0.36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</a:tr>
              <a:tr h="18382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Medicina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Cassegrain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32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3.2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18.86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0.32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</a:tr>
              <a:tr h="18382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Yebes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Nasmyth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40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3.28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3.621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0.375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</a:tr>
              <a:tr h="18382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Torun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Cassegrain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32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3.2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142.15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18.83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0.32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</a:tr>
              <a:tr h="18382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Sheshan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Cassegrain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2.6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160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0.3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</a:tr>
              <a:tr h="18382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SRT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Shaped-gregorian design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64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2.34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</a:tr>
              <a:tr h="18382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""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74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0.3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</a:tr>
              <a:tr h="18382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Ro70m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Cassegrain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70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7.8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16.1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0.384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</a:tr>
              <a:tr h="18382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Merlin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</a:tr>
              <a:tr h="18382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Lovell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prime focus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76.2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22.9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0.3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</a:tr>
              <a:tr h="18382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MkII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prime focus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30.8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12.45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0.5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</a:tr>
              <a:tr h="18382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Defford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prime focus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25.2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11.9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0.47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</a:tr>
              <a:tr h="18382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Cambridge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Cassegrain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32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4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10.24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76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17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0.32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</a:tr>
              <a:tr h="18382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Knockin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Cassegrain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2.31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9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69.6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0.36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</a:tr>
              <a:tr h="18382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Pickmere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Cassegrain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2.31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9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69.6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0.36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</a:tr>
              <a:tr h="18382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Darnhall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Cassegrain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2.31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9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69.6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0.36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9" marR="6569" marT="656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1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7544" y="4365104"/>
            <a:ext cx="8278688" cy="936104"/>
          </a:xfrm>
        </p:spPr>
        <p:txBody>
          <a:bodyPr/>
          <a:lstStyle/>
          <a:p>
            <a:r>
              <a:rPr lang="sv-SE" sz="3600" dirty="0" smtClean="0"/>
              <a:t>S/C/X-band (4 – 12.25 GHz)</a:t>
            </a:r>
            <a:br>
              <a:rPr lang="sv-SE" sz="3600" dirty="0" smtClean="0"/>
            </a:br>
            <a:r>
              <a:rPr lang="sv-SE" sz="3600" dirty="0" smtClean="0"/>
              <a:t>front-end </a:t>
            </a:r>
            <a:r>
              <a:rPr lang="sv-SE" sz="3600" dirty="0"/>
              <a:t>for OSO </a:t>
            </a:r>
            <a:r>
              <a:rPr lang="sv-SE" sz="3600" dirty="0" smtClean="0"/>
              <a:t>20m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264365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icrosoft Office 98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072970"/>
      </a:accent1>
      <a:accent2>
        <a:srgbClr val="00AE00"/>
      </a:accent2>
      <a:accent3>
        <a:srgbClr val="FFFFFF"/>
      </a:accent3>
      <a:accent4>
        <a:srgbClr val="000000"/>
      </a:accent4>
      <a:accent5>
        <a:srgbClr val="AAACBB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Microsoft Office 98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072970"/>
      </a:accent1>
      <a:accent2>
        <a:srgbClr val="00AE00"/>
      </a:accent2>
      <a:accent3>
        <a:srgbClr val="FFFFFF"/>
      </a:accent3>
      <a:accent4>
        <a:srgbClr val="000000"/>
      </a:accent4>
      <a:accent5>
        <a:srgbClr val="AAACBB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16074</TotalTime>
  <Words>1962</Words>
  <Application>Microsoft Office PowerPoint</Application>
  <PresentationFormat>Presentazione su schermo (4:3)</PresentationFormat>
  <Paragraphs>380</Paragraphs>
  <Slides>38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38</vt:i4>
      </vt:variant>
    </vt:vector>
  </HeadingPairs>
  <TitlesOfParts>
    <vt:vector size="45" baseType="lpstr">
      <vt:lpstr>Arial</vt:lpstr>
      <vt:lpstr>Arial</vt:lpstr>
      <vt:lpstr>Calibri</vt:lpstr>
      <vt:lpstr>Times</vt:lpstr>
      <vt:lpstr>Times New Roman</vt:lpstr>
      <vt:lpstr>1_Microsoft Office 98</vt:lpstr>
      <vt:lpstr>2_Microsoft Office 98</vt:lpstr>
      <vt:lpstr>Plans for multi-frequency upgrades at OSO 20 m antenna</vt:lpstr>
      <vt:lpstr>Outline</vt:lpstr>
      <vt:lpstr>Motivation</vt:lpstr>
      <vt:lpstr>Challenges</vt:lpstr>
      <vt:lpstr>Wide band and multy band at mm waves</vt:lpstr>
      <vt:lpstr>Design alternatives</vt:lpstr>
      <vt:lpstr>Can we design system wider than 1.8:1?</vt:lpstr>
      <vt:lpstr>EVN Telescopes</vt:lpstr>
      <vt:lpstr>S/C/X-band (4 – 12.25 GHz) front-end for OSO 20m</vt:lpstr>
      <vt:lpstr>Focal plane of the 20m</vt:lpstr>
      <vt:lpstr>Current layout</vt:lpstr>
      <vt:lpstr>S/C/X band feeds and front-end</vt:lpstr>
      <vt:lpstr>4 – 12.25 GHz Horn for OSO 20 m</vt:lpstr>
      <vt:lpstr>Design of the 4 – 12.25 GHz</vt:lpstr>
      <vt:lpstr>Feed - Reflector system simulations preliminary results</vt:lpstr>
      <vt:lpstr>The Offset Probe OMT Design</vt:lpstr>
      <vt:lpstr>LNA from Low Noise Factory</vt:lpstr>
      <vt:lpstr>Feed-receiver integration – side view</vt:lpstr>
      <vt:lpstr>Pre-study for upgrade of the  OSO 20m for K/Q/W band competability</vt:lpstr>
      <vt:lpstr>Design altenatives</vt:lpstr>
      <vt:lpstr>Dual band with dichroic filter  and existing receivers</vt:lpstr>
      <vt:lpstr>Wide-Band Feeds (22/43 GHz or 43/86 GHz)</vt:lpstr>
      <vt:lpstr>LNAs available from LNF – coaxial RT</vt:lpstr>
      <vt:lpstr>Can we design feed working simultaneously at 22 GHz, 43 GHz and 86 GHz?</vt:lpstr>
      <vt:lpstr>Tri-Band Feed</vt:lpstr>
      <vt:lpstr>Preliminary Tri-Band Findings</vt:lpstr>
      <vt:lpstr>Preliminary Design Goals</vt:lpstr>
      <vt:lpstr>Preliminary Design Geometry</vt:lpstr>
      <vt:lpstr>Return Loss of preliminary design</vt:lpstr>
      <vt:lpstr>Theoretical Pattern (Preliminary): 22 GHz (1 of 2)</vt:lpstr>
      <vt:lpstr>Theoretical Pattern (Preliminary): 22 GHz (2 of 2)</vt:lpstr>
      <vt:lpstr>Theoretical Pattern (Preliminary): 43 GHz (1 of 2)</vt:lpstr>
      <vt:lpstr>Theoretical Pattern (Preliminary): 43 GHz (2 of 2)</vt:lpstr>
      <vt:lpstr>Theoretical Pattern (Preliminary): 86 GHz (1 of 2)</vt:lpstr>
      <vt:lpstr>Theoretical Pattern (Preliminary): 86 GHz (2 of 2)</vt:lpstr>
      <vt:lpstr>Summary</vt:lpstr>
      <vt:lpstr>How to handle an international activity on front-ends for multi band mm-VLBI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 of the project</dc:title>
  <dc:creator>Miroslav</dc:creator>
  <cp:lastModifiedBy>EratecUser</cp:lastModifiedBy>
  <cp:revision>779</cp:revision>
  <dcterms:modified xsi:type="dcterms:W3CDTF">2015-10-06T11:59:03Z</dcterms:modified>
</cp:coreProperties>
</file>